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notesSlides/notesSlide35.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82"/>
  </p:notesMasterIdLst>
  <p:handoutMasterIdLst>
    <p:handoutMasterId r:id="rId83"/>
  </p:handoutMasterIdLst>
  <p:sldIdLst>
    <p:sldId id="271" r:id="rId6"/>
    <p:sldId id="275" r:id="rId7"/>
    <p:sldId id="277" r:id="rId8"/>
    <p:sldId id="278" r:id="rId9"/>
    <p:sldId id="346" r:id="rId10"/>
    <p:sldId id="319" r:id="rId11"/>
    <p:sldId id="320" r:id="rId12"/>
    <p:sldId id="351" r:id="rId13"/>
    <p:sldId id="350" r:id="rId14"/>
    <p:sldId id="321" r:id="rId15"/>
    <p:sldId id="331" r:id="rId16"/>
    <p:sldId id="347" r:id="rId17"/>
    <p:sldId id="352" r:id="rId18"/>
    <p:sldId id="353" r:id="rId19"/>
    <p:sldId id="354" r:id="rId20"/>
    <p:sldId id="362" r:id="rId21"/>
    <p:sldId id="360" r:id="rId22"/>
    <p:sldId id="361" r:id="rId23"/>
    <p:sldId id="355" r:id="rId24"/>
    <p:sldId id="329"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4" r:id="rId47"/>
    <p:sldId id="385" r:id="rId48"/>
    <p:sldId id="386" r:id="rId49"/>
    <p:sldId id="387" r:id="rId50"/>
    <p:sldId id="389" r:id="rId51"/>
    <p:sldId id="390" r:id="rId52"/>
    <p:sldId id="391" r:id="rId53"/>
    <p:sldId id="393" r:id="rId54"/>
    <p:sldId id="394" r:id="rId55"/>
    <p:sldId id="395" r:id="rId56"/>
    <p:sldId id="397" r:id="rId57"/>
    <p:sldId id="398" r:id="rId58"/>
    <p:sldId id="400" r:id="rId59"/>
    <p:sldId id="401" r:id="rId60"/>
    <p:sldId id="404" r:id="rId61"/>
    <p:sldId id="405" r:id="rId62"/>
    <p:sldId id="406" r:id="rId63"/>
    <p:sldId id="407" r:id="rId64"/>
    <p:sldId id="408" r:id="rId65"/>
    <p:sldId id="409" r:id="rId66"/>
    <p:sldId id="410" r:id="rId67"/>
    <p:sldId id="411" r:id="rId68"/>
    <p:sldId id="412" r:id="rId69"/>
    <p:sldId id="413" r:id="rId70"/>
    <p:sldId id="414" r:id="rId71"/>
    <p:sldId id="415" r:id="rId72"/>
    <p:sldId id="416" r:id="rId73"/>
    <p:sldId id="417" r:id="rId74"/>
    <p:sldId id="418" r:id="rId75"/>
    <p:sldId id="419" r:id="rId76"/>
    <p:sldId id="420" r:id="rId77"/>
    <p:sldId id="422" r:id="rId78"/>
    <p:sldId id="423" r:id="rId79"/>
    <p:sldId id="425" r:id="rId80"/>
    <p:sldId id="269"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933E2D-139D-4350-BDBB-AB39DA46DF26}">
          <p14:sldIdLst>
            <p14:sldId id="271"/>
          </p14:sldIdLst>
        </p14:section>
        <p14:section name="Course Topics &amp; Expectations" id="{66011E2C-CE79-4596-A5EB-3EB90B377CB6}">
          <p14:sldIdLst>
            <p14:sldId id="275"/>
          </p14:sldIdLst>
        </p14:section>
        <p14:section name="01:  Introducing Kinect Development" id="{3C17A463-F086-4020-90E7-D8412221CAF2}">
          <p14:sldIdLst>
            <p14:sldId id="277"/>
          </p14:sldIdLst>
        </p14:section>
        <p14:section name="Module Overview" id="{39C5CCC6-F678-4D96-A6F6-774538F552BB}">
          <p14:sldIdLst>
            <p14:sldId id="278"/>
          </p14:sldIdLst>
        </p14:section>
        <p14:section name="Kinect Overview" id="{CB8F7B43-47F7-49E3-9271-08628A7413F6}">
          <p14:sldIdLst>
            <p14:sldId id="346"/>
            <p14:sldId id="319"/>
            <p14:sldId id="320"/>
            <p14:sldId id="351"/>
          </p14:sldIdLst>
        </p14:section>
        <p14:section name="Sensor Overview" id="{2A79CCE0-9C74-457F-A3CB-29AD19DB6F71}">
          <p14:sldIdLst>
            <p14:sldId id="350"/>
            <p14:sldId id="321"/>
            <p14:sldId id="331"/>
            <p14:sldId id="347"/>
            <p14:sldId id="352"/>
            <p14:sldId id="353"/>
            <p14:sldId id="354"/>
            <p14:sldId id="362"/>
            <p14:sldId id="360"/>
            <p14:sldId id="361"/>
          </p14:sldIdLst>
        </p14:section>
        <p14:section name="High-level Architecture" id="{99FC5D11-B083-4CCC-8A9B-57A8ABDB9A13}">
          <p14:sldIdLst>
            <p14:sldId id="355"/>
            <p14:sldId id="329"/>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9"/>
            <p14:sldId id="390"/>
            <p14:sldId id="391"/>
            <p14:sldId id="393"/>
            <p14:sldId id="394"/>
            <p14:sldId id="395"/>
            <p14:sldId id="397"/>
            <p14:sldId id="398"/>
            <p14:sldId id="400"/>
            <p14:sldId id="401"/>
            <p14:sldId id="404"/>
            <p14:sldId id="405"/>
            <p14:sldId id="406"/>
            <p14:sldId id="407"/>
            <p14:sldId id="408"/>
            <p14:sldId id="409"/>
            <p14:sldId id="410"/>
            <p14:sldId id="411"/>
            <p14:sldId id="412"/>
            <p14:sldId id="413"/>
            <p14:sldId id="414"/>
            <p14:sldId id="415"/>
            <p14:sldId id="416"/>
            <p14:sldId id="417"/>
            <p14:sldId id="418"/>
            <p14:sldId id="419"/>
            <p14:sldId id="420"/>
            <p14:sldId id="422"/>
            <p14:sldId id="423"/>
            <p14:sldId id="425"/>
          </p14:sldIdLst>
        </p14:section>
        <p14:section name="Exciting Conclusion" id="{97094A0C-FF93-4E05-88FE-C0D81C660737}">
          <p14:sldIdLst>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e Kaplan" initials="JK" lastIdx="9" clrIdx="0">
    <p:extLst>
      <p:ext uri="{19B8F6BF-5375-455C-9EA6-DF929625EA0E}">
        <p15:presenceInfo xmlns:p15="http://schemas.microsoft.com/office/powerpoint/2012/main" userId="S-1-5-21-2127521184-1604012920-1887927527-1855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BAEC"/>
    <a:srgbClr val="D9E0E6"/>
    <a:srgbClr val="262626"/>
    <a:srgbClr val="1F497D"/>
    <a:srgbClr val="82BF36"/>
    <a:srgbClr val="A4DEF4"/>
    <a:srgbClr val="1CADE4"/>
    <a:srgbClr val="7FBA00"/>
    <a:srgbClr val="86C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1281" autoAdjust="0"/>
  </p:normalViewPr>
  <p:slideViewPr>
    <p:cSldViewPr snapToGrid="0">
      <p:cViewPr varScale="1">
        <p:scale>
          <a:sx n="91" d="100"/>
          <a:sy n="91" d="100"/>
        </p:scale>
        <p:origin x="582" y="90"/>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notesMaster" Target="notesMasters/notesMaster1.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7BC95C-8D0A-4C14-8324-B0A5F5A54A0F}"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AAC012FB-11A0-4F34-A28C-80B0C744DA3E}">
      <dgm:prSet phldrT="[Text]"/>
      <dgm:spPr/>
      <dgm:t>
        <a:bodyPr/>
        <a:lstStyle/>
        <a:p>
          <a:r>
            <a:rPr lang="en-US" dirty="0" smtClean="0"/>
            <a:t>Infrared</a:t>
          </a:r>
        </a:p>
        <a:p>
          <a:r>
            <a:rPr lang="en-US" dirty="0" smtClean="0"/>
            <a:t>13 MB/s</a:t>
          </a:r>
          <a:endParaRPr lang="en-US" dirty="0"/>
        </a:p>
      </dgm:t>
    </dgm:pt>
    <dgm:pt modelId="{0389B254-A50D-44AF-9B29-8DA9E9349C69}" type="parTrans" cxnId="{28019EDC-2C41-4653-BB70-2517F1CA9D4A}">
      <dgm:prSet/>
      <dgm:spPr/>
      <dgm:t>
        <a:bodyPr/>
        <a:lstStyle/>
        <a:p>
          <a:endParaRPr lang="en-US"/>
        </a:p>
      </dgm:t>
    </dgm:pt>
    <dgm:pt modelId="{67F6E35D-1E3F-4A2F-873F-FFA8F843885B}" type="sibTrans" cxnId="{28019EDC-2C41-4653-BB70-2517F1CA9D4A}">
      <dgm:prSet/>
      <dgm:spPr/>
      <dgm:t>
        <a:bodyPr/>
        <a:lstStyle/>
        <a:p>
          <a:endParaRPr lang="en-US"/>
        </a:p>
      </dgm:t>
    </dgm:pt>
    <dgm:pt modelId="{1E68D62B-1597-4B17-B7D4-660BDB7F0292}">
      <dgm:prSet phldrT="[Text]"/>
      <dgm:spPr/>
      <dgm:t>
        <a:bodyPr/>
        <a:lstStyle/>
        <a:p>
          <a:r>
            <a:rPr lang="en-US" dirty="0" smtClean="0"/>
            <a:t>Depth</a:t>
          </a:r>
        </a:p>
        <a:p>
          <a:r>
            <a:rPr lang="en-US" dirty="0" smtClean="0"/>
            <a:t>13 MB/s</a:t>
          </a:r>
          <a:endParaRPr lang="en-US" dirty="0"/>
        </a:p>
      </dgm:t>
    </dgm:pt>
    <dgm:pt modelId="{1CC24F46-A414-487D-A812-E5302107AE3D}" type="parTrans" cxnId="{DEAEFEDF-FB6B-4A25-ACDF-CD3D0683D068}">
      <dgm:prSet/>
      <dgm:spPr/>
      <dgm:t>
        <a:bodyPr/>
        <a:lstStyle/>
        <a:p>
          <a:endParaRPr lang="en-US"/>
        </a:p>
      </dgm:t>
    </dgm:pt>
    <dgm:pt modelId="{C40FB505-F2F1-44CC-AB6D-F7ABE4FD9393}" type="sibTrans" cxnId="{DEAEFEDF-FB6B-4A25-ACDF-CD3D0683D068}">
      <dgm:prSet/>
      <dgm:spPr/>
      <dgm:t>
        <a:bodyPr/>
        <a:lstStyle/>
        <a:p>
          <a:endParaRPr lang="en-US"/>
        </a:p>
      </dgm:t>
    </dgm:pt>
    <dgm:pt modelId="{6478E514-2F0D-41D5-8C4D-14AC4F3EBA9B}">
      <dgm:prSet phldrT="[Text]"/>
      <dgm:spPr>
        <a:solidFill>
          <a:srgbClr val="7030A0"/>
        </a:solidFill>
      </dgm:spPr>
      <dgm:t>
        <a:bodyPr/>
        <a:lstStyle/>
        <a:p>
          <a:r>
            <a:rPr lang="en-US" dirty="0" err="1" smtClean="0"/>
            <a:t>BodyFrame</a:t>
          </a:r>
          <a:endParaRPr lang="en-US" dirty="0"/>
        </a:p>
      </dgm:t>
    </dgm:pt>
    <dgm:pt modelId="{6770F5AE-67D3-41CB-A97B-7D4E2FB6A397}" type="parTrans" cxnId="{911C4B7B-A74C-4873-9F86-72119C99BBE7}">
      <dgm:prSet/>
      <dgm:spPr/>
      <dgm:t>
        <a:bodyPr/>
        <a:lstStyle/>
        <a:p>
          <a:endParaRPr lang="en-US"/>
        </a:p>
      </dgm:t>
    </dgm:pt>
    <dgm:pt modelId="{2CCEC486-A51D-4E28-80E1-4D8ED116404E}" type="sibTrans" cxnId="{911C4B7B-A74C-4873-9F86-72119C99BBE7}">
      <dgm:prSet/>
      <dgm:spPr/>
      <dgm:t>
        <a:bodyPr/>
        <a:lstStyle/>
        <a:p>
          <a:endParaRPr lang="en-US"/>
        </a:p>
      </dgm:t>
    </dgm:pt>
    <dgm:pt modelId="{71736D00-3CA2-4EF3-9648-44BAA3DF3FCA}">
      <dgm:prSet phldrT="[Text]"/>
      <dgm:spPr>
        <a:solidFill>
          <a:srgbClr val="7030A0"/>
        </a:solidFill>
      </dgm:spPr>
      <dgm:t>
        <a:bodyPr/>
        <a:lstStyle/>
        <a:p>
          <a:r>
            <a:rPr lang="en-US" dirty="0" err="1" smtClean="0"/>
            <a:t>BodyIndex</a:t>
          </a:r>
          <a:endParaRPr lang="en-US" dirty="0"/>
        </a:p>
      </dgm:t>
    </dgm:pt>
    <dgm:pt modelId="{9A4F782F-F9A6-433C-A304-232A1A98C290}" type="parTrans" cxnId="{A68E297A-9A15-4727-80EE-5386C3C1CBC7}">
      <dgm:prSet/>
      <dgm:spPr/>
      <dgm:t>
        <a:bodyPr/>
        <a:lstStyle/>
        <a:p>
          <a:endParaRPr lang="en-US"/>
        </a:p>
      </dgm:t>
    </dgm:pt>
    <dgm:pt modelId="{FDB8BE10-3BC1-4871-B4A5-59AEDFEAFD43}" type="sibTrans" cxnId="{A68E297A-9A15-4727-80EE-5386C3C1CBC7}">
      <dgm:prSet/>
      <dgm:spPr/>
      <dgm:t>
        <a:bodyPr/>
        <a:lstStyle/>
        <a:p>
          <a:endParaRPr lang="en-US"/>
        </a:p>
      </dgm:t>
    </dgm:pt>
    <dgm:pt modelId="{E17E4413-30A4-42B5-A111-745B1CDAF960}">
      <dgm:prSet phldrT="[Text]"/>
      <dgm:spPr/>
      <dgm:t>
        <a:bodyPr/>
        <a:lstStyle/>
        <a:p>
          <a:r>
            <a:rPr lang="en-US" dirty="0" smtClean="0"/>
            <a:t>Color</a:t>
          </a:r>
        </a:p>
        <a:p>
          <a:r>
            <a:rPr lang="en-US" dirty="0" smtClean="0"/>
            <a:t>120 MB/s</a:t>
          </a:r>
        </a:p>
      </dgm:t>
    </dgm:pt>
    <dgm:pt modelId="{510C44A0-D4F7-4722-8BBF-B326163FE203}" type="parTrans" cxnId="{F72F01F5-0AEB-4302-A024-508CBA488456}">
      <dgm:prSet/>
      <dgm:spPr/>
      <dgm:t>
        <a:bodyPr/>
        <a:lstStyle/>
        <a:p>
          <a:endParaRPr lang="en-US"/>
        </a:p>
      </dgm:t>
    </dgm:pt>
    <dgm:pt modelId="{14B7AC63-B91B-4C35-8B24-0ACDAD00CF79}" type="sibTrans" cxnId="{F72F01F5-0AEB-4302-A024-508CBA488456}">
      <dgm:prSet/>
      <dgm:spPr/>
      <dgm:t>
        <a:bodyPr/>
        <a:lstStyle/>
        <a:p>
          <a:endParaRPr lang="en-US"/>
        </a:p>
      </dgm:t>
    </dgm:pt>
    <dgm:pt modelId="{DFA92656-C92C-466E-BAFD-0F3D35CCC5EB}">
      <dgm:prSet/>
      <dgm:spPr/>
      <dgm:t>
        <a:bodyPr/>
        <a:lstStyle/>
        <a:p>
          <a:r>
            <a:rPr lang="en-US" dirty="0" smtClean="0"/>
            <a:t>Audio</a:t>
          </a:r>
        </a:p>
        <a:p>
          <a:r>
            <a:rPr lang="en-US" dirty="0" smtClean="0"/>
            <a:t>32 KB/s</a:t>
          </a:r>
          <a:endParaRPr lang="en-US" dirty="0"/>
        </a:p>
      </dgm:t>
    </dgm:pt>
    <dgm:pt modelId="{0CBBB647-B64C-4CD2-9076-E76E8887C95E}" type="parTrans" cxnId="{9760B356-CBF6-4222-B171-C74ABE4350F3}">
      <dgm:prSet/>
      <dgm:spPr/>
      <dgm:t>
        <a:bodyPr/>
        <a:lstStyle/>
        <a:p>
          <a:endParaRPr lang="en-US"/>
        </a:p>
      </dgm:t>
    </dgm:pt>
    <dgm:pt modelId="{861FDE24-AC56-489D-A1F0-23D60AE7803B}" type="sibTrans" cxnId="{9760B356-CBF6-4222-B171-C74ABE4350F3}">
      <dgm:prSet/>
      <dgm:spPr/>
      <dgm:t>
        <a:bodyPr/>
        <a:lstStyle/>
        <a:p>
          <a:endParaRPr lang="en-US"/>
        </a:p>
      </dgm:t>
    </dgm:pt>
    <dgm:pt modelId="{222BABF6-91C0-4292-AD0E-E46A87579629}" type="pres">
      <dgm:prSet presAssocID="{427BC95C-8D0A-4C14-8324-B0A5F5A54A0F}" presName="cycle" presStyleCnt="0">
        <dgm:presLayoutVars>
          <dgm:dir/>
          <dgm:resizeHandles val="exact"/>
        </dgm:presLayoutVars>
      </dgm:prSet>
      <dgm:spPr/>
      <dgm:t>
        <a:bodyPr/>
        <a:lstStyle/>
        <a:p>
          <a:endParaRPr lang="en-US"/>
        </a:p>
      </dgm:t>
    </dgm:pt>
    <dgm:pt modelId="{22882BBE-5541-43E1-BEA9-B6596A87FA84}" type="pres">
      <dgm:prSet presAssocID="{AAC012FB-11A0-4F34-A28C-80B0C744DA3E}" presName="node" presStyleLbl="node1" presStyleIdx="0" presStyleCnt="6">
        <dgm:presLayoutVars>
          <dgm:bulletEnabled val="1"/>
        </dgm:presLayoutVars>
      </dgm:prSet>
      <dgm:spPr/>
      <dgm:t>
        <a:bodyPr/>
        <a:lstStyle/>
        <a:p>
          <a:endParaRPr lang="en-US"/>
        </a:p>
      </dgm:t>
    </dgm:pt>
    <dgm:pt modelId="{BCAAB636-A984-4BA5-8DB4-D73A8F06F959}" type="pres">
      <dgm:prSet presAssocID="{AAC012FB-11A0-4F34-A28C-80B0C744DA3E}" presName="spNode" presStyleCnt="0"/>
      <dgm:spPr/>
    </dgm:pt>
    <dgm:pt modelId="{86F64C5B-75A1-4D18-B230-E5BB86AC313D}" type="pres">
      <dgm:prSet presAssocID="{67F6E35D-1E3F-4A2F-873F-FFA8F843885B}" presName="sibTrans" presStyleLbl="sibTrans1D1" presStyleIdx="0" presStyleCnt="6"/>
      <dgm:spPr/>
      <dgm:t>
        <a:bodyPr/>
        <a:lstStyle/>
        <a:p>
          <a:endParaRPr lang="en-US"/>
        </a:p>
      </dgm:t>
    </dgm:pt>
    <dgm:pt modelId="{DD28C90E-63F5-4E3E-8A0D-8F50B4EAE42E}" type="pres">
      <dgm:prSet presAssocID="{1E68D62B-1597-4B17-B7D4-660BDB7F0292}" presName="node" presStyleLbl="node1" presStyleIdx="1" presStyleCnt="6">
        <dgm:presLayoutVars>
          <dgm:bulletEnabled val="1"/>
        </dgm:presLayoutVars>
      </dgm:prSet>
      <dgm:spPr/>
      <dgm:t>
        <a:bodyPr/>
        <a:lstStyle/>
        <a:p>
          <a:endParaRPr lang="en-US"/>
        </a:p>
      </dgm:t>
    </dgm:pt>
    <dgm:pt modelId="{FA072DA7-93A0-4F79-8BF6-2F50B209B8B9}" type="pres">
      <dgm:prSet presAssocID="{1E68D62B-1597-4B17-B7D4-660BDB7F0292}" presName="spNode" presStyleCnt="0"/>
      <dgm:spPr/>
    </dgm:pt>
    <dgm:pt modelId="{D522A55D-4815-47A5-9F62-BAA3056570DF}" type="pres">
      <dgm:prSet presAssocID="{C40FB505-F2F1-44CC-AB6D-F7ABE4FD9393}" presName="sibTrans" presStyleLbl="sibTrans1D1" presStyleIdx="1" presStyleCnt="6"/>
      <dgm:spPr/>
      <dgm:t>
        <a:bodyPr/>
        <a:lstStyle/>
        <a:p>
          <a:endParaRPr lang="en-US"/>
        </a:p>
      </dgm:t>
    </dgm:pt>
    <dgm:pt modelId="{79B35830-56DE-4B1F-9001-24F7EC8B3F15}" type="pres">
      <dgm:prSet presAssocID="{6478E514-2F0D-41D5-8C4D-14AC4F3EBA9B}" presName="node" presStyleLbl="node1" presStyleIdx="2" presStyleCnt="6">
        <dgm:presLayoutVars>
          <dgm:bulletEnabled val="1"/>
        </dgm:presLayoutVars>
      </dgm:prSet>
      <dgm:spPr/>
      <dgm:t>
        <a:bodyPr/>
        <a:lstStyle/>
        <a:p>
          <a:endParaRPr lang="en-US"/>
        </a:p>
      </dgm:t>
    </dgm:pt>
    <dgm:pt modelId="{3412F403-CA12-4169-875F-ED10A98E2D08}" type="pres">
      <dgm:prSet presAssocID="{6478E514-2F0D-41D5-8C4D-14AC4F3EBA9B}" presName="spNode" presStyleCnt="0"/>
      <dgm:spPr/>
    </dgm:pt>
    <dgm:pt modelId="{D7BA927D-A429-41E2-BCCE-FACB46DB2A10}" type="pres">
      <dgm:prSet presAssocID="{2CCEC486-A51D-4E28-80E1-4D8ED116404E}" presName="sibTrans" presStyleLbl="sibTrans1D1" presStyleIdx="2" presStyleCnt="6"/>
      <dgm:spPr/>
      <dgm:t>
        <a:bodyPr/>
        <a:lstStyle/>
        <a:p>
          <a:endParaRPr lang="en-US"/>
        </a:p>
      </dgm:t>
    </dgm:pt>
    <dgm:pt modelId="{A74233FD-43D7-49C7-8311-A4B9C0B231C7}" type="pres">
      <dgm:prSet presAssocID="{71736D00-3CA2-4EF3-9648-44BAA3DF3FCA}" presName="node" presStyleLbl="node1" presStyleIdx="3" presStyleCnt="6">
        <dgm:presLayoutVars>
          <dgm:bulletEnabled val="1"/>
        </dgm:presLayoutVars>
      </dgm:prSet>
      <dgm:spPr/>
      <dgm:t>
        <a:bodyPr/>
        <a:lstStyle/>
        <a:p>
          <a:endParaRPr lang="en-US"/>
        </a:p>
      </dgm:t>
    </dgm:pt>
    <dgm:pt modelId="{21F80655-CD14-4267-A55D-41EBEEC14E09}" type="pres">
      <dgm:prSet presAssocID="{71736D00-3CA2-4EF3-9648-44BAA3DF3FCA}" presName="spNode" presStyleCnt="0"/>
      <dgm:spPr/>
    </dgm:pt>
    <dgm:pt modelId="{FECEEA10-9FB6-40F5-B1E0-096C2EAD73ED}" type="pres">
      <dgm:prSet presAssocID="{FDB8BE10-3BC1-4871-B4A5-59AEDFEAFD43}" presName="sibTrans" presStyleLbl="sibTrans1D1" presStyleIdx="3" presStyleCnt="6"/>
      <dgm:spPr/>
      <dgm:t>
        <a:bodyPr/>
        <a:lstStyle/>
        <a:p>
          <a:endParaRPr lang="en-US"/>
        </a:p>
      </dgm:t>
    </dgm:pt>
    <dgm:pt modelId="{D0BEAA1A-A689-4B56-AC0E-FE4EA0EADF03}" type="pres">
      <dgm:prSet presAssocID="{E17E4413-30A4-42B5-A111-745B1CDAF960}" presName="node" presStyleLbl="node1" presStyleIdx="4" presStyleCnt="6">
        <dgm:presLayoutVars>
          <dgm:bulletEnabled val="1"/>
        </dgm:presLayoutVars>
      </dgm:prSet>
      <dgm:spPr/>
      <dgm:t>
        <a:bodyPr/>
        <a:lstStyle/>
        <a:p>
          <a:endParaRPr lang="en-US"/>
        </a:p>
      </dgm:t>
    </dgm:pt>
    <dgm:pt modelId="{8D147D7C-79E4-41E8-831B-A99BB1256A25}" type="pres">
      <dgm:prSet presAssocID="{E17E4413-30A4-42B5-A111-745B1CDAF960}" presName="spNode" presStyleCnt="0"/>
      <dgm:spPr/>
    </dgm:pt>
    <dgm:pt modelId="{09232311-927F-4317-AEBC-CD3C794E75EE}" type="pres">
      <dgm:prSet presAssocID="{14B7AC63-B91B-4C35-8B24-0ACDAD00CF79}" presName="sibTrans" presStyleLbl="sibTrans1D1" presStyleIdx="4" presStyleCnt="6"/>
      <dgm:spPr/>
      <dgm:t>
        <a:bodyPr/>
        <a:lstStyle/>
        <a:p>
          <a:endParaRPr lang="en-US"/>
        </a:p>
      </dgm:t>
    </dgm:pt>
    <dgm:pt modelId="{9BDE39A4-0ECE-4436-B97D-948BC60449E4}" type="pres">
      <dgm:prSet presAssocID="{DFA92656-C92C-466E-BAFD-0F3D35CCC5EB}" presName="node" presStyleLbl="node1" presStyleIdx="5" presStyleCnt="6">
        <dgm:presLayoutVars>
          <dgm:bulletEnabled val="1"/>
        </dgm:presLayoutVars>
      </dgm:prSet>
      <dgm:spPr/>
      <dgm:t>
        <a:bodyPr/>
        <a:lstStyle/>
        <a:p>
          <a:endParaRPr lang="en-US"/>
        </a:p>
      </dgm:t>
    </dgm:pt>
    <dgm:pt modelId="{09FF3B46-C420-443E-83C2-0937C23FA723}" type="pres">
      <dgm:prSet presAssocID="{DFA92656-C92C-466E-BAFD-0F3D35CCC5EB}" presName="spNode" presStyleCnt="0"/>
      <dgm:spPr/>
    </dgm:pt>
    <dgm:pt modelId="{4B88E681-158C-40EA-B2BD-71D55AC9F9F3}" type="pres">
      <dgm:prSet presAssocID="{861FDE24-AC56-489D-A1F0-23D60AE7803B}" presName="sibTrans" presStyleLbl="sibTrans1D1" presStyleIdx="5" presStyleCnt="6"/>
      <dgm:spPr/>
      <dgm:t>
        <a:bodyPr/>
        <a:lstStyle/>
        <a:p>
          <a:endParaRPr lang="en-US"/>
        </a:p>
      </dgm:t>
    </dgm:pt>
  </dgm:ptLst>
  <dgm:cxnLst>
    <dgm:cxn modelId="{911C4B7B-A74C-4873-9F86-72119C99BBE7}" srcId="{427BC95C-8D0A-4C14-8324-B0A5F5A54A0F}" destId="{6478E514-2F0D-41D5-8C4D-14AC4F3EBA9B}" srcOrd="2" destOrd="0" parTransId="{6770F5AE-67D3-41CB-A97B-7D4E2FB6A397}" sibTransId="{2CCEC486-A51D-4E28-80E1-4D8ED116404E}"/>
    <dgm:cxn modelId="{290A3D18-82B1-4ED2-99EB-4E6D2086D6F6}" type="presOf" srcId="{861FDE24-AC56-489D-A1F0-23D60AE7803B}" destId="{4B88E681-158C-40EA-B2BD-71D55AC9F9F3}" srcOrd="0" destOrd="0" presId="urn:microsoft.com/office/officeart/2005/8/layout/cycle6"/>
    <dgm:cxn modelId="{F72F01F5-0AEB-4302-A024-508CBA488456}" srcId="{427BC95C-8D0A-4C14-8324-B0A5F5A54A0F}" destId="{E17E4413-30A4-42B5-A111-745B1CDAF960}" srcOrd="4" destOrd="0" parTransId="{510C44A0-D4F7-4722-8BBF-B326163FE203}" sibTransId="{14B7AC63-B91B-4C35-8B24-0ACDAD00CF79}"/>
    <dgm:cxn modelId="{0AE179F3-DE06-421C-8184-F73746712FC3}" type="presOf" srcId="{67F6E35D-1E3F-4A2F-873F-FFA8F843885B}" destId="{86F64C5B-75A1-4D18-B230-E5BB86AC313D}" srcOrd="0" destOrd="0" presId="urn:microsoft.com/office/officeart/2005/8/layout/cycle6"/>
    <dgm:cxn modelId="{E2AEA9FB-A068-4E3B-910A-266666C4998D}" type="presOf" srcId="{C40FB505-F2F1-44CC-AB6D-F7ABE4FD9393}" destId="{D522A55D-4815-47A5-9F62-BAA3056570DF}" srcOrd="0" destOrd="0" presId="urn:microsoft.com/office/officeart/2005/8/layout/cycle6"/>
    <dgm:cxn modelId="{DEAEFEDF-FB6B-4A25-ACDF-CD3D0683D068}" srcId="{427BC95C-8D0A-4C14-8324-B0A5F5A54A0F}" destId="{1E68D62B-1597-4B17-B7D4-660BDB7F0292}" srcOrd="1" destOrd="0" parTransId="{1CC24F46-A414-487D-A812-E5302107AE3D}" sibTransId="{C40FB505-F2F1-44CC-AB6D-F7ABE4FD9393}"/>
    <dgm:cxn modelId="{A68E297A-9A15-4727-80EE-5386C3C1CBC7}" srcId="{427BC95C-8D0A-4C14-8324-B0A5F5A54A0F}" destId="{71736D00-3CA2-4EF3-9648-44BAA3DF3FCA}" srcOrd="3" destOrd="0" parTransId="{9A4F782F-F9A6-433C-A304-232A1A98C290}" sibTransId="{FDB8BE10-3BC1-4871-B4A5-59AEDFEAFD43}"/>
    <dgm:cxn modelId="{1DFCBC81-6717-49E4-B20F-1D90BCE5EE2D}" type="presOf" srcId="{71736D00-3CA2-4EF3-9648-44BAA3DF3FCA}" destId="{A74233FD-43D7-49C7-8311-A4B9C0B231C7}" srcOrd="0" destOrd="0" presId="urn:microsoft.com/office/officeart/2005/8/layout/cycle6"/>
    <dgm:cxn modelId="{D6F651D9-6FD5-4B57-BA81-36792CE70D68}" type="presOf" srcId="{14B7AC63-B91B-4C35-8B24-0ACDAD00CF79}" destId="{09232311-927F-4317-AEBC-CD3C794E75EE}" srcOrd="0" destOrd="0" presId="urn:microsoft.com/office/officeart/2005/8/layout/cycle6"/>
    <dgm:cxn modelId="{28019EDC-2C41-4653-BB70-2517F1CA9D4A}" srcId="{427BC95C-8D0A-4C14-8324-B0A5F5A54A0F}" destId="{AAC012FB-11A0-4F34-A28C-80B0C744DA3E}" srcOrd="0" destOrd="0" parTransId="{0389B254-A50D-44AF-9B29-8DA9E9349C69}" sibTransId="{67F6E35D-1E3F-4A2F-873F-FFA8F843885B}"/>
    <dgm:cxn modelId="{AF550438-96AB-431B-B5EE-68C79DABFE0F}" type="presOf" srcId="{DFA92656-C92C-466E-BAFD-0F3D35CCC5EB}" destId="{9BDE39A4-0ECE-4436-B97D-948BC60449E4}" srcOrd="0" destOrd="0" presId="urn:microsoft.com/office/officeart/2005/8/layout/cycle6"/>
    <dgm:cxn modelId="{EF1F402D-616B-4AB1-95B2-332DA4376C90}" type="presOf" srcId="{2CCEC486-A51D-4E28-80E1-4D8ED116404E}" destId="{D7BA927D-A429-41E2-BCCE-FACB46DB2A10}" srcOrd="0" destOrd="0" presId="urn:microsoft.com/office/officeart/2005/8/layout/cycle6"/>
    <dgm:cxn modelId="{9760B356-CBF6-4222-B171-C74ABE4350F3}" srcId="{427BC95C-8D0A-4C14-8324-B0A5F5A54A0F}" destId="{DFA92656-C92C-466E-BAFD-0F3D35CCC5EB}" srcOrd="5" destOrd="0" parTransId="{0CBBB647-B64C-4CD2-9076-E76E8887C95E}" sibTransId="{861FDE24-AC56-489D-A1F0-23D60AE7803B}"/>
    <dgm:cxn modelId="{8E0E41F4-C373-4DD6-B2C0-6967169E3F98}" type="presOf" srcId="{6478E514-2F0D-41D5-8C4D-14AC4F3EBA9B}" destId="{79B35830-56DE-4B1F-9001-24F7EC8B3F15}" srcOrd="0" destOrd="0" presId="urn:microsoft.com/office/officeart/2005/8/layout/cycle6"/>
    <dgm:cxn modelId="{FFB16892-FF1E-42D1-BDB0-99B9A480C10A}" type="presOf" srcId="{AAC012FB-11A0-4F34-A28C-80B0C744DA3E}" destId="{22882BBE-5541-43E1-BEA9-B6596A87FA84}" srcOrd="0" destOrd="0" presId="urn:microsoft.com/office/officeart/2005/8/layout/cycle6"/>
    <dgm:cxn modelId="{2946E646-186C-471B-B610-7F1C4A993BCB}" type="presOf" srcId="{FDB8BE10-3BC1-4871-B4A5-59AEDFEAFD43}" destId="{FECEEA10-9FB6-40F5-B1E0-096C2EAD73ED}" srcOrd="0" destOrd="0" presId="urn:microsoft.com/office/officeart/2005/8/layout/cycle6"/>
    <dgm:cxn modelId="{700C775E-A3FB-4EE2-A758-D9E2487D496B}" type="presOf" srcId="{427BC95C-8D0A-4C14-8324-B0A5F5A54A0F}" destId="{222BABF6-91C0-4292-AD0E-E46A87579629}" srcOrd="0" destOrd="0" presId="urn:microsoft.com/office/officeart/2005/8/layout/cycle6"/>
    <dgm:cxn modelId="{19DACD24-8D23-486E-BAE7-80DC5B497523}" type="presOf" srcId="{E17E4413-30A4-42B5-A111-745B1CDAF960}" destId="{D0BEAA1A-A689-4B56-AC0E-FE4EA0EADF03}" srcOrd="0" destOrd="0" presId="urn:microsoft.com/office/officeart/2005/8/layout/cycle6"/>
    <dgm:cxn modelId="{2F6D352D-C44F-4492-BD97-7951D9159A23}" type="presOf" srcId="{1E68D62B-1597-4B17-B7D4-660BDB7F0292}" destId="{DD28C90E-63F5-4E3E-8A0D-8F50B4EAE42E}" srcOrd="0" destOrd="0" presId="urn:microsoft.com/office/officeart/2005/8/layout/cycle6"/>
    <dgm:cxn modelId="{2710AAAB-7806-486D-A9CF-948945257924}" type="presParOf" srcId="{222BABF6-91C0-4292-AD0E-E46A87579629}" destId="{22882BBE-5541-43E1-BEA9-B6596A87FA84}" srcOrd="0" destOrd="0" presId="urn:microsoft.com/office/officeart/2005/8/layout/cycle6"/>
    <dgm:cxn modelId="{7A41A974-0095-4FC6-AC4C-C41A7182872D}" type="presParOf" srcId="{222BABF6-91C0-4292-AD0E-E46A87579629}" destId="{BCAAB636-A984-4BA5-8DB4-D73A8F06F959}" srcOrd="1" destOrd="0" presId="urn:microsoft.com/office/officeart/2005/8/layout/cycle6"/>
    <dgm:cxn modelId="{659C40B2-329A-430F-9A8C-C407C691527F}" type="presParOf" srcId="{222BABF6-91C0-4292-AD0E-E46A87579629}" destId="{86F64C5B-75A1-4D18-B230-E5BB86AC313D}" srcOrd="2" destOrd="0" presId="urn:microsoft.com/office/officeart/2005/8/layout/cycle6"/>
    <dgm:cxn modelId="{466FF6AF-6D50-41CB-AA94-E9760A109DDD}" type="presParOf" srcId="{222BABF6-91C0-4292-AD0E-E46A87579629}" destId="{DD28C90E-63F5-4E3E-8A0D-8F50B4EAE42E}" srcOrd="3" destOrd="0" presId="urn:microsoft.com/office/officeart/2005/8/layout/cycle6"/>
    <dgm:cxn modelId="{2B82B928-BCAD-4789-9B4D-7C73757A5AA2}" type="presParOf" srcId="{222BABF6-91C0-4292-AD0E-E46A87579629}" destId="{FA072DA7-93A0-4F79-8BF6-2F50B209B8B9}" srcOrd="4" destOrd="0" presId="urn:microsoft.com/office/officeart/2005/8/layout/cycle6"/>
    <dgm:cxn modelId="{D298D9FC-B22D-4C96-85C8-A0038F2C634F}" type="presParOf" srcId="{222BABF6-91C0-4292-AD0E-E46A87579629}" destId="{D522A55D-4815-47A5-9F62-BAA3056570DF}" srcOrd="5" destOrd="0" presId="urn:microsoft.com/office/officeart/2005/8/layout/cycle6"/>
    <dgm:cxn modelId="{8986F267-1F76-41D5-ABB2-4D297672A3BE}" type="presParOf" srcId="{222BABF6-91C0-4292-AD0E-E46A87579629}" destId="{79B35830-56DE-4B1F-9001-24F7EC8B3F15}" srcOrd="6" destOrd="0" presId="urn:microsoft.com/office/officeart/2005/8/layout/cycle6"/>
    <dgm:cxn modelId="{CAC1952B-F9B7-4E9C-9C77-EA82A43241D4}" type="presParOf" srcId="{222BABF6-91C0-4292-AD0E-E46A87579629}" destId="{3412F403-CA12-4169-875F-ED10A98E2D08}" srcOrd="7" destOrd="0" presId="urn:microsoft.com/office/officeart/2005/8/layout/cycle6"/>
    <dgm:cxn modelId="{52BE21C1-1CCD-46D8-B7B8-C8BB4FC12A56}" type="presParOf" srcId="{222BABF6-91C0-4292-AD0E-E46A87579629}" destId="{D7BA927D-A429-41E2-BCCE-FACB46DB2A10}" srcOrd="8" destOrd="0" presId="urn:microsoft.com/office/officeart/2005/8/layout/cycle6"/>
    <dgm:cxn modelId="{5F46C833-8C5A-44EB-9B99-0C0C77BC981C}" type="presParOf" srcId="{222BABF6-91C0-4292-AD0E-E46A87579629}" destId="{A74233FD-43D7-49C7-8311-A4B9C0B231C7}" srcOrd="9" destOrd="0" presId="urn:microsoft.com/office/officeart/2005/8/layout/cycle6"/>
    <dgm:cxn modelId="{06A2BDAD-8F56-4AC5-B8A3-41B1EBA481D1}" type="presParOf" srcId="{222BABF6-91C0-4292-AD0E-E46A87579629}" destId="{21F80655-CD14-4267-A55D-41EBEEC14E09}" srcOrd="10" destOrd="0" presId="urn:microsoft.com/office/officeart/2005/8/layout/cycle6"/>
    <dgm:cxn modelId="{1F582F76-5224-41AC-9CE0-5687D6087723}" type="presParOf" srcId="{222BABF6-91C0-4292-AD0E-E46A87579629}" destId="{FECEEA10-9FB6-40F5-B1E0-096C2EAD73ED}" srcOrd="11" destOrd="0" presId="urn:microsoft.com/office/officeart/2005/8/layout/cycle6"/>
    <dgm:cxn modelId="{72CFF5A5-8DA3-4695-BAC5-8A336AA80E21}" type="presParOf" srcId="{222BABF6-91C0-4292-AD0E-E46A87579629}" destId="{D0BEAA1A-A689-4B56-AC0E-FE4EA0EADF03}" srcOrd="12" destOrd="0" presId="urn:microsoft.com/office/officeart/2005/8/layout/cycle6"/>
    <dgm:cxn modelId="{0C69449C-F075-4498-82E3-AF697C8581BC}" type="presParOf" srcId="{222BABF6-91C0-4292-AD0E-E46A87579629}" destId="{8D147D7C-79E4-41E8-831B-A99BB1256A25}" srcOrd="13" destOrd="0" presId="urn:microsoft.com/office/officeart/2005/8/layout/cycle6"/>
    <dgm:cxn modelId="{83D88706-45BF-4B12-B8EA-D9A7CAAF1699}" type="presParOf" srcId="{222BABF6-91C0-4292-AD0E-E46A87579629}" destId="{09232311-927F-4317-AEBC-CD3C794E75EE}" srcOrd="14" destOrd="0" presId="urn:microsoft.com/office/officeart/2005/8/layout/cycle6"/>
    <dgm:cxn modelId="{7EAE1022-DA88-4C97-AF46-E4CAC25184CD}" type="presParOf" srcId="{222BABF6-91C0-4292-AD0E-E46A87579629}" destId="{9BDE39A4-0ECE-4436-B97D-948BC60449E4}" srcOrd="15" destOrd="0" presId="urn:microsoft.com/office/officeart/2005/8/layout/cycle6"/>
    <dgm:cxn modelId="{D3EBF627-EAB5-4829-A336-BA324E4FA493}" type="presParOf" srcId="{222BABF6-91C0-4292-AD0E-E46A87579629}" destId="{09FF3B46-C420-443E-83C2-0937C23FA723}" srcOrd="16" destOrd="0" presId="urn:microsoft.com/office/officeart/2005/8/layout/cycle6"/>
    <dgm:cxn modelId="{5F16CE6E-1B2D-4897-9784-CA55BB8A66E0}" type="presParOf" srcId="{222BABF6-91C0-4292-AD0E-E46A87579629}" destId="{4B88E681-158C-40EA-B2BD-71D55AC9F9F3}"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28B8BD-25DA-41B1-AB19-AB1D3C95047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FA385F4-67A1-44B9-9058-0ACA44F26C9B}">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t>Your Application</a:t>
          </a:r>
          <a:endParaRPr lang="en-US" dirty="0"/>
        </a:p>
      </dgm:t>
    </dgm:pt>
    <dgm:pt modelId="{6489BE22-DE1B-4729-A0EA-62D51CA7B6DA}" type="parTrans" cxnId="{F8A34F77-9195-4FA6-A9A3-C2468F2C8B1A}">
      <dgm:prSet/>
      <dgm:spPr/>
      <dgm:t>
        <a:bodyPr/>
        <a:lstStyle/>
        <a:p>
          <a:endParaRPr lang="en-US"/>
        </a:p>
      </dgm:t>
    </dgm:pt>
    <dgm:pt modelId="{C77DD52D-40C0-4378-B981-A95A4FB73E2F}" type="sibTrans" cxnId="{F8A34F77-9195-4FA6-A9A3-C2468F2C8B1A}">
      <dgm:prSet/>
      <dgm:spPr/>
      <dgm:t>
        <a:bodyPr/>
        <a:lstStyle/>
        <a:p>
          <a:endParaRPr lang="en-US"/>
        </a:p>
      </dgm:t>
    </dgm:pt>
    <dgm:pt modelId="{3D74A5DF-0653-472F-8DC0-8BAE12448353}" type="pres">
      <dgm:prSet presAssocID="{0528B8BD-25DA-41B1-AB19-AB1D3C95047F}" presName="Name0" presStyleCnt="0">
        <dgm:presLayoutVars>
          <dgm:dir/>
          <dgm:animLvl val="lvl"/>
          <dgm:resizeHandles val="exact"/>
        </dgm:presLayoutVars>
      </dgm:prSet>
      <dgm:spPr/>
      <dgm:t>
        <a:bodyPr/>
        <a:lstStyle/>
        <a:p>
          <a:endParaRPr lang="en-US"/>
        </a:p>
      </dgm:t>
    </dgm:pt>
    <dgm:pt modelId="{EC57EB06-DE0A-43CF-A4E0-08F38843253E}" type="pres">
      <dgm:prSet presAssocID="{5FA385F4-67A1-44B9-9058-0ACA44F26C9B}" presName="composite" presStyleCnt="0"/>
      <dgm:spPr/>
    </dgm:pt>
    <dgm:pt modelId="{F41F4E7A-0DCD-49A9-871F-06145B9D826F}" type="pres">
      <dgm:prSet presAssocID="{5FA385F4-67A1-44B9-9058-0ACA44F26C9B}" presName="parTx" presStyleLbl="alignNode1" presStyleIdx="0" presStyleCnt="1">
        <dgm:presLayoutVars>
          <dgm:chMax val="0"/>
          <dgm:chPref val="0"/>
          <dgm:bulletEnabled val="1"/>
        </dgm:presLayoutVars>
      </dgm:prSet>
      <dgm:spPr/>
      <dgm:t>
        <a:bodyPr/>
        <a:lstStyle/>
        <a:p>
          <a:endParaRPr lang="en-US"/>
        </a:p>
      </dgm:t>
    </dgm:pt>
    <dgm:pt modelId="{B31F6AB5-4304-4A68-BC9C-C293376BD1BA}" type="pres">
      <dgm:prSet presAssocID="{5FA385F4-67A1-44B9-9058-0ACA44F26C9B}" presName="desTx" presStyleLbl="alignAccFollowNode1" presStyleIdx="0" presStyleCnt="1">
        <dgm:presLayoutVars>
          <dgm:bulletEnabled val="1"/>
        </dgm:presLayoutVars>
      </dgm:prSet>
      <dgm:spPr/>
      <dgm:t>
        <a:bodyPr/>
        <a:lstStyle/>
        <a:p>
          <a:endParaRPr lang="en-US"/>
        </a:p>
      </dgm:t>
    </dgm:pt>
  </dgm:ptLst>
  <dgm:cxnLst>
    <dgm:cxn modelId="{F8A34F77-9195-4FA6-A9A3-C2468F2C8B1A}" srcId="{0528B8BD-25DA-41B1-AB19-AB1D3C95047F}" destId="{5FA385F4-67A1-44B9-9058-0ACA44F26C9B}" srcOrd="0" destOrd="0" parTransId="{6489BE22-DE1B-4729-A0EA-62D51CA7B6DA}" sibTransId="{C77DD52D-40C0-4378-B981-A95A4FB73E2F}"/>
    <dgm:cxn modelId="{4008BBB5-E4BC-4D03-9F4F-650DD12A89EC}" type="presOf" srcId="{0528B8BD-25DA-41B1-AB19-AB1D3C95047F}" destId="{3D74A5DF-0653-472F-8DC0-8BAE12448353}" srcOrd="0" destOrd="0" presId="urn:microsoft.com/office/officeart/2005/8/layout/hList1"/>
    <dgm:cxn modelId="{8FAEFD98-0DAF-43D4-8C8A-A2D9C040BAB2}" type="presOf" srcId="{5FA385F4-67A1-44B9-9058-0ACA44F26C9B}" destId="{F41F4E7A-0DCD-49A9-871F-06145B9D826F}" srcOrd="0" destOrd="0" presId="urn:microsoft.com/office/officeart/2005/8/layout/hList1"/>
    <dgm:cxn modelId="{9C1C6920-E048-4657-9E23-2AFF23739959}" type="presParOf" srcId="{3D74A5DF-0653-472F-8DC0-8BAE12448353}" destId="{EC57EB06-DE0A-43CF-A4E0-08F38843253E}" srcOrd="0" destOrd="0" presId="urn:microsoft.com/office/officeart/2005/8/layout/hList1"/>
    <dgm:cxn modelId="{4A4DCE0B-F2C6-4F37-90EE-BD0FA03A29BC}" type="presParOf" srcId="{EC57EB06-DE0A-43CF-A4E0-08F38843253E}" destId="{F41F4E7A-0DCD-49A9-871F-06145B9D826F}" srcOrd="0" destOrd="0" presId="urn:microsoft.com/office/officeart/2005/8/layout/hList1"/>
    <dgm:cxn modelId="{A2C60E07-E496-4659-81E6-7C6E55B111E4}" type="presParOf" srcId="{EC57EB06-DE0A-43CF-A4E0-08F38843253E}" destId="{B31F6AB5-4304-4A68-BC9C-C293376BD1B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82BBE-5541-43E1-BEA9-B6596A87FA84}">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Infrared</a:t>
          </a:r>
        </a:p>
        <a:p>
          <a:pPr lvl="0" algn="ctr" defTabSz="889000">
            <a:lnSpc>
              <a:spcPct val="90000"/>
            </a:lnSpc>
            <a:spcBef>
              <a:spcPct val="0"/>
            </a:spcBef>
            <a:spcAft>
              <a:spcPct val="35000"/>
            </a:spcAft>
          </a:pPr>
          <a:r>
            <a:rPr lang="en-US" sz="2000" kern="1200" dirty="0" smtClean="0"/>
            <a:t>13 MB/s</a:t>
          </a:r>
          <a:endParaRPr lang="en-US" sz="2000" kern="1200" dirty="0"/>
        </a:p>
      </dsp:txBody>
      <dsp:txXfrm>
        <a:off x="3381021" y="48899"/>
        <a:ext cx="1365957" cy="855477"/>
      </dsp:txXfrm>
    </dsp:sp>
    <dsp:sp modelId="{86F64C5B-75A1-4D18-B230-E5BB86AC313D}">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D28C90E-63F5-4E3E-8A0D-8F50B4EAE42E}">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Depth</a:t>
          </a:r>
        </a:p>
        <a:p>
          <a:pPr lvl="0" algn="ctr" defTabSz="889000">
            <a:lnSpc>
              <a:spcPct val="90000"/>
            </a:lnSpc>
            <a:spcBef>
              <a:spcPct val="0"/>
            </a:spcBef>
            <a:spcAft>
              <a:spcPct val="35000"/>
            </a:spcAft>
          </a:pPr>
          <a:r>
            <a:rPr lang="en-US" sz="2000" kern="1200" dirty="0" smtClean="0"/>
            <a:t>13 MB/s</a:t>
          </a:r>
          <a:endParaRPr lang="en-US" sz="2000" kern="1200" dirty="0"/>
        </a:p>
      </dsp:txBody>
      <dsp:txXfrm>
        <a:off x="5314591" y="1165247"/>
        <a:ext cx="1365957" cy="855477"/>
      </dsp:txXfrm>
    </dsp:sp>
    <dsp:sp modelId="{D522A55D-4815-47A5-9F62-BAA3056570DF}">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B35830-56DE-4B1F-9001-24F7EC8B3F15}">
      <dsp:nvSpPr>
        <dsp:cNvPr id="0" name=""/>
        <dsp:cNvSpPr/>
      </dsp:nvSpPr>
      <dsp:spPr>
        <a:xfrm>
          <a:off x="5268312" y="3351663"/>
          <a:ext cx="1458515" cy="94803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t>BodyFrame</a:t>
          </a:r>
          <a:endParaRPr lang="en-US" sz="2000" kern="1200" dirty="0"/>
        </a:p>
      </dsp:txBody>
      <dsp:txXfrm>
        <a:off x="5314591" y="3397942"/>
        <a:ext cx="1365957" cy="855477"/>
      </dsp:txXfrm>
    </dsp:sp>
    <dsp:sp modelId="{D7BA927D-A429-41E2-BCCE-FACB46DB2A10}">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4233FD-43D7-49C7-8311-A4B9C0B231C7}">
      <dsp:nvSpPr>
        <dsp:cNvPr id="0" name=""/>
        <dsp:cNvSpPr/>
      </dsp:nvSpPr>
      <dsp:spPr>
        <a:xfrm>
          <a:off x="3334742" y="4468010"/>
          <a:ext cx="1458515" cy="948035"/>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t>BodyIndex</a:t>
          </a:r>
          <a:endParaRPr lang="en-US" sz="2000" kern="1200" dirty="0"/>
        </a:p>
      </dsp:txBody>
      <dsp:txXfrm>
        <a:off x="3381021" y="4514289"/>
        <a:ext cx="1365957" cy="855477"/>
      </dsp:txXfrm>
    </dsp:sp>
    <dsp:sp modelId="{FECEEA10-9FB6-40F5-B1E0-096C2EAD73ED}">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BEAA1A-A689-4B56-AC0E-FE4EA0EADF03}">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Color</a:t>
          </a:r>
        </a:p>
        <a:p>
          <a:pPr lvl="0" algn="ctr" defTabSz="889000">
            <a:lnSpc>
              <a:spcPct val="90000"/>
            </a:lnSpc>
            <a:spcBef>
              <a:spcPct val="0"/>
            </a:spcBef>
            <a:spcAft>
              <a:spcPct val="35000"/>
            </a:spcAft>
          </a:pPr>
          <a:r>
            <a:rPr lang="en-US" sz="2000" kern="1200" dirty="0" smtClean="0"/>
            <a:t>120 MB/s</a:t>
          </a:r>
        </a:p>
      </dsp:txBody>
      <dsp:txXfrm>
        <a:off x="1447450" y="3397942"/>
        <a:ext cx="1365957" cy="855477"/>
      </dsp:txXfrm>
    </dsp:sp>
    <dsp:sp modelId="{09232311-927F-4317-AEBC-CD3C794E75EE}">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BDE39A4-0ECE-4436-B97D-948BC60449E4}">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Audio</a:t>
          </a:r>
        </a:p>
        <a:p>
          <a:pPr lvl="0" algn="ctr" defTabSz="889000">
            <a:lnSpc>
              <a:spcPct val="90000"/>
            </a:lnSpc>
            <a:spcBef>
              <a:spcPct val="0"/>
            </a:spcBef>
            <a:spcAft>
              <a:spcPct val="35000"/>
            </a:spcAft>
          </a:pPr>
          <a:r>
            <a:rPr lang="en-US" sz="2000" kern="1200" dirty="0" smtClean="0"/>
            <a:t>32 KB/s</a:t>
          </a:r>
          <a:endParaRPr lang="en-US" sz="2000" kern="1200" dirty="0"/>
        </a:p>
      </dsp:txBody>
      <dsp:txXfrm>
        <a:off x="1447450" y="1165247"/>
        <a:ext cx="1365957" cy="855477"/>
      </dsp:txXfrm>
    </dsp:sp>
    <dsp:sp modelId="{4B88E681-158C-40EA-B2BD-71D55AC9F9F3}">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F4E7A-0DCD-49A9-871F-06145B9D826F}">
      <dsp:nvSpPr>
        <dsp:cNvPr id="0" name=""/>
        <dsp:cNvSpPr/>
      </dsp:nvSpPr>
      <dsp:spPr>
        <a:xfrm>
          <a:off x="0" y="3930"/>
          <a:ext cx="3347500" cy="576000"/>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Your Application</a:t>
          </a:r>
          <a:endParaRPr lang="en-US" sz="2000" kern="1200" dirty="0"/>
        </a:p>
      </dsp:txBody>
      <dsp:txXfrm>
        <a:off x="0" y="3930"/>
        <a:ext cx="3347500" cy="576000"/>
      </dsp:txXfrm>
    </dsp:sp>
    <dsp:sp modelId="{B31F6AB5-4304-4A68-BC9C-C293376BD1BA}">
      <dsp:nvSpPr>
        <dsp:cNvPr id="0" name=""/>
        <dsp:cNvSpPr/>
      </dsp:nvSpPr>
      <dsp:spPr>
        <a:xfrm>
          <a:off x="0" y="579930"/>
          <a:ext cx="3347500" cy="8784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12/8/2014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4-07-06T17:45:47.301"/>
    </inkml:context>
    <inkml:brush xml:id="br0">
      <inkml:brushProperty name="width" value="0.1" units="cm"/>
      <inkml:brushProperty name="height" value="0.1" units="cm"/>
      <inkml:brushProperty name="color" value="#3165BB"/>
      <inkml:brushProperty name="fitToCurve" value="1"/>
    </inkml:brush>
  </inkml:definitions>
  <inkml:trace contextRef="#ctx0" brushRef="#br0">102-206 20 0,'-10'20'10'0,"20"-20"-6"0,-10 0 13 16,11-5-16-16,-5 0 1 15,15-9 2-15,-5-1 0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4-07-06T17:48:03.985"/>
    </inkml:context>
    <inkml:brush xml:id="br0">
      <inkml:brushProperty name="width" value="0.1" units="cm"/>
      <inkml:brushProperty name="height" value="0.1" units="cm"/>
      <inkml:brushProperty name="color" value="#3165BB"/>
      <inkml:brushProperty name="fitToCurve" value="1"/>
    </inkml:brush>
  </inkml:definitions>
  <inkml:trace contextRef="#ctx0" brushRef="#br0">-417 2324 9 0,'-22'-24'4'0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12/8/2014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sensor</a:t>
            </a:r>
            <a:r>
              <a:rPr lang="en-US" baseline="0" dirty="0" smtClean="0"/>
              <a:t> means d</a:t>
            </a:r>
            <a:r>
              <a:rPr lang="en-US" dirty="0" smtClean="0"/>
              <a:t>ifferent pixel dimensions and aspect ratio.  Also has wider </a:t>
            </a:r>
            <a:r>
              <a:rPr lang="en-US" baseline="0" dirty="0" smtClean="0"/>
              <a:t>field of view so there will be color pixels that don’t map to depth pixels.</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27000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064490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3236363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instance of the service per session</a:t>
            </a:r>
          </a:p>
          <a:p>
            <a:endParaRPr lang="en-US" dirty="0" smtClean="0"/>
          </a:p>
          <a:p>
            <a:r>
              <a:rPr lang="en-US" dirty="0" smtClean="0"/>
              <a:t>All</a:t>
            </a:r>
            <a:r>
              <a:rPr lang="en-US" baseline="0" dirty="0" smtClean="0"/>
              <a:t> the same – not lower-higher level</a:t>
            </a:r>
            <a:endParaRPr lang="en-US" dirty="0" smtClean="0"/>
          </a:p>
          <a:p>
            <a:endParaRPr lang="en-US" dirty="0" smtClean="0"/>
          </a:p>
          <a:p>
            <a:r>
              <a:rPr lang="en-US" dirty="0" smtClean="0"/>
              <a:t>Talk</a:t>
            </a:r>
            <a:r>
              <a:rPr lang="en-US" baseline="0" dirty="0" smtClean="0"/>
              <a:t> to USB3, Windows 8, GPU requirement</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558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118276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81727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is currently “</a:t>
            </a:r>
            <a:r>
              <a:rPr lang="en-US" dirty="0" err="1" smtClean="0"/>
              <a:t>WindowsPreview.Kinect</a:t>
            </a:r>
            <a:r>
              <a:rPr lang="en-US" dirty="0" smtClean="0"/>
              <a:t>”  That, of course, will change before final RTM.</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31902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FCF63DAE-D37E-4C44-BD81-0E251F1BE300}" type="datetime1">
              <a:rPr lang="en-US" smtClean="0">
                <a:solidFill>
                  <a:prstClr val="black"/>
                </a:solidFill>
              </a:rPr>
              <a:pPr/>
              <a:t>12/8/2014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24829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670895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032834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2911304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40795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70054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334131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frame is null, that frame has expired.  Your app will</a:t>
            </a:r>
            <a:r>
              <a:rPr lang="en-US" baseline="0" dirty="0" smtClean="0"/>
              <a:t> quickly catch up to a valid frame.</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90126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FCF63DAE-D37E-4C44-BD81-0E251F1BE300}" type="datetime1">
              <a:rPr lang="en-US" smtClean="0">
                <a:solidFill>
                  <a:prstClr val="black"/>
                </a:solidFill>
              </a:rPr>
              <a:pPr/>
              <a:t>12/8/2014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331456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sensor</a:t>
            </a:r>
            <a:r>
              <a:rPr lang="en-US" baseline="0" dirty="0" smtClean="0"/>
              <a:t> means d</a:t>
            </a:r>
            <a:r>
              <a:rPr lang="en-US" dirty="0" smtClean="0"/>
              <a:t>ifferent pixel dimensions and aspect ratio.  Also has wider </a:t>
            </a:r>
            <a:r>
              <a:rPr lang="en-US" baseline="0" dirty="0" smtClean="0"/>
              <a:t>field of view so there will be color pixels that don’t map to depth pixels.</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059187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28703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heat – different frequency</a:t>
            </a:r>
          </a:p>
          <a:p>
            <a:endParaRPr lang="en-US" dirty="0" smtClean="0"/>
          </a:p>
          <a:p>
            <a:r>
              <a:rPr lang="en-US" dirty="0" smtClean="0"/>
              <a:t>People have used this for: night vision, computer vision applications that need consistent illumination like face recognition, retro reflective materials</a:t>
            </a:r>
            <a:r>
              <a:rPr lang="en-US" baseline="0" dirty="0" smtClean="0"/>
              <a:t> also show up very well</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778635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detect a body moved by comparing one frame to the next</a:t>
            </a:r>
          </a:p>
          <a:p>
            <a:endParaRPr lang="en-US" dirty="0" smtClean="0"/>
          </a:p>
          <a:p>
            <a:r>
              <a:rPr lang="en-US" dirty="0" smtClean="0"/>
              <a:t>Can</a:t>
            </a:r>
            <a:r>
              <a:rPr lang="en-US" baseline="0" dirty="0" smtClean="0"/>
              <a:t> be used directly for some background removal</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16757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55907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FCF63DAE-D37E-4C44-BD81-0E251F1BE300}" type="datetime1">
              <a:rPr lang="en-US" smtClean="0">
                <a:solidFill>
                  <a:prstClr val="black"/>
                </a:solidFill>
              </a:rPr>
              <a:pPr/>
              <a:t>12/8/2014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97317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CameraSpacePoint</a:t>
            </a:r>
            <a:r>
              <a:rPr lang="en-US" dirty="0" smtClean="0"/>
              <a:t> was named </a:t>
            </a:r>
            <a:r>
              <a:rPr lang="en-US" dirty="0" err="1" smtClean="0"/>
              <a:t>SkeletonPoint</a:t>
            </a:r>
            <a:r>
              <a:rPr lang="en-US" dirty="0" smtClean="0"/>
              <a:t> in the</a:t>
            </a:r>
            <a:r>
              <a:rPr lang="en-US" baseline="0" dirty="0" smtClean="0"/>
              <a:t> V1 API. But it applies </a:t>
            </a:r>
            <a:r>
              <a:rPr lang="en-US" dirty="0" smtClean="0"/>
              <a:t>more generally, not only to Body</a:t>
            </a:r>
            <a:r>
              <a:rPr lang="en-US" baseline="0" dirty="0" smtClean="0"/>
              <a:t> joint positions, but to any point that is within the depth camera’s field of view. </a:t>
            </a:r>
            <a:r>
              <a:rPr lang="en-US" baseline="0" smtClean="0"/>
              <a:t>Hence, </a:t>
            </a:r>
            <a:r>
              <a:rPr lang="en-US" baseline="0" dirty="0" smtClean="0"/>
              <a:t>the </a:t>
            </a:r>
            <a:r>
              <a:rPr lang="en-US" baseline="0" smtClean="0"/>
              <a:t>new name.</a:t>
            </a:r>
            <a:endParaRPr lang="en-US" dirty="0"/>
          </a:p>
        </p:txBody>
      </p:sp>
      <p:sp>
        <p:nvSpPr>
          <p:cNvPr id="4" name="Slide Number Placeholder 3"/>
          <p:cNvSpPr>
            <a:spLocks noGrp="1"/>
          </p:cNvSpPr>
          <p:nvPr>
            <p:ph type="sldNum" sz="quarter" idx="10"/>
          </p:nvPr>
        </p:nvSpPr>
        <p:spPr/>
        <p:txBody>
          <a:bodyPr/>
          <a:lstStyle/>
          <a:p>
            <a:fld id="{DB579AB2-BF5F-4135-8825-04284AF2CB35}"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629232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Replaces </a:t>
            </a:r>
            <a:r>
              <a:rPr lang="en-US" dirty="0" err="1" smtClean="0"/>
              <a:t>AllFramesReady</a:t>
            </a:r>
            <a:r>
              <a:rPr lang="en-US" dirty="0" smtClean="0"/>
              <a:t> event in V1</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80052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10B423-F4A4-454B-B67C-C3510FDEE27A}" type="slidenum">
              <a:rPr lang="en-US" smtClean="0"/>
              <a:t>45</a:t>
            </a:fld>
            <a:endParaRPr lang="en-US" dirty="0"/>
          </a:p>
        </p:txBody>
      </p:sp>
    </p:spTree>
    <p:extLst>
      <p:ext uri="{BB962C8B-B14F-4D97-AF65-F5344CB8AC3E}">
        <p14:creationId xmlns:p14="http://schemas.microsoft.com/office/powerpoint/2010/main" val="1490670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CBA2F-1181-4AC4-8F5D-72649CDB1511}" type="slidenum">
              <a:rPr lang="en-US" smtClean="0"/>
              <a:t>46</a:t>
            </a:fld>
            <a:endParaRPr lang="en-US"/>
          </a:p>
        </p:txBody>
      </p:sp>
    </p:spTree>
    <p:extLst>
      <p:ext uri="{BB962C8B-B14F-4D97-AF65-F5344CB8AC3E}">
        <p14:creationId xmlns:p14="http://schemas.microsoft.com/office/powerpoint/2010/main" val="2339169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KinectRegion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kinectRegion</a:t>
            </a:r>
            <a:r>
              <a:rPr lang="en-US" sz="1200" kern="1200" dirty="0" smtClean="0">
                <a:solidFill>
                  <a:schemeClr val="tx1"/>
                </a:solidFill>
                <a:latin typeface="+mn-lt"/>
                <a:ea typeface="+mn-ea"/>
                <a:cs typeface="+mn-cs"/>
              </a:rPr>
              <a:t> = new </a:t>
            </a:r>
            <a:r>
              <a:rPr lang="en-US" sz="1200" kern="1200" dirty="0" err="1" smtClean="0">
                <a:solidFill>
                  <a:schemeClr val="tx1"/>
                </a:solidFill>
                <a:latin typeface="+mn-lt"/>
                <a:ea typeface="+mn-ea"/>
                <a:cs typeface="+mn-cs"/>
              </a:rPr>
              <a:t>KinectRegion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Grid </a:t>
            </a:r>
            <a:r>
              <a:rPr lang="en-US" sz="1200" kern="1200" dirty="0" err="1" smtClean="0">
                <a:solidFill>
                  <a:schemeClr val="tx1"/>
                </a:solidFill>
                <a:latin typeface="+mn-lt"/>
                <a:ea typeface="+mn-ea"/>
                <a:cs typeface="+mn-cs"/>
              </a:rPr>
              <a:t>grid</a:t>
            </a:r>
            <a:r>
              <a:rPr lang="en-US" sz="1200" kern="1200" dirty="0" smtClean="0">
                <a:solidFill>
                  <a:schemeClr val="tx1"/>
                </a:solidFill>
                <a:latin typeface="+mn-lt"/>
                <a:ea typeface="+mn-ea"/>
                <a:cs typeface="+mn-cs"/>
              </a:rPr>
              <a:t> = new Grid();</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KinectUserViewer</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userViewer</a:t>
            </a:r>
            <a:r>
              <a:rPr lang="en-US" sz="1200" kern="1200" dirty="0" smtClean="0">
                <a:solidFill>
                  <a:schemeClr val="tx1"/>
                </a:solidFill>
                <a:latin typeface="+mn-lt"/>
                <a:ea typeface="+mn-ea"/>
                <a:cs typeface="+mn-cs"/>
              </a:rPr>
              <a:t> = new </a:t>
            </a:r>
            <a:r>
              <a:rPr lang="en-US" sz="1200" kern="1200" dirty="0" err="1" smtClean="0">
                <a:solidFill>
                  <a:schemeClr val="tx1"/>
                </a:solidFill>
                <a:latin typeface="+mn-lt"/>
                <a:ea typeface="+mn-ea"/>
                <a:cs typeface="+mn-cs"/>
              </a:rPr>
              <a:t>KinectUserViewer</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Height = 100,</a:t>
            </a:r>
          </a:p>
          <a:p>
            <a:r>
              <a:rPr lang="en-US" sz="1200" kern="1200" dirty="0" smtClean="0">
                <a:solidFill>
                  <a:schemeClr val="tx1"/>
                </a:solidFill>
                <a:latin typeface="+mn-lt"/>
                <a:ea typeface="+mn-ea"/>
                <a:cs typeface="+mn-cs"/>
              </a:rPr>
              <a:t>                    Width = 121,</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HorizontalAlignment</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HorizontalAlignment.Center</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VerticalAlignment</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VerticalAlignment.Top</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grid.Children.Add</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kinectRegion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grid.Children.Add</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userViewer</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kinectRegion.Content</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rootFrame</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 Place the frame in the current Window</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Window.Current.Content</a:t>
            </a:r>
            <a:r>
              <a:rPr lang="en-US" sz="1200" kern="1200" dirty="0" smtClean="0">
                <a:solidFill>
                  <a:schemeClr val="tx1"/>
                </a:solidFill>
                <a:latin typeface="+mn-lt"/>
                <a:ea typeface="+mn-ea"/>
                <a:cs typeface="+mn-cs"/>
              </a:rPr>
              <a:t> = grid;</a:t>
            </a:r>
            <a:endParaRPr lang="en-US" dirty="0"/>
          </a:p>
        </p:txBody>
      </p:sp>
      <p:sp>
        <p:nvSpPr>
          <p:cNvPr id="4" name="Slide Number Placeholder 3"/>
          <p:cNvSpPr>
            <a:spLocks noGrp="1"/>
          </p:cNvSpPr>
          <p:nvPr>
            <p:ph type="sldNum" sz="quarter" idx="10"/>
          </p:nvPr>
        </p:nvSpPr>
        <p:spPr/>
        <p:txBody>
          <a:bodyPr/>
          <a:lstStyle/>
          <a:p>
            <a:fld id="{5BDCBA2F-1181-4AC4-8F5D-72649CDB1511}" type="slidenum">
              <a:rPr lang="en-US" smtClean="0"/>
              <a:t>47</a:t>
            </a:fld>
            <a:endParaRPr lang="en-US"/>
          </a:p>
        </p:txBody>
      </p:sp>
    </p:spTree>
    <p:extLst>
      <p:ext uri="{BB962C8B-B14F-4D97-AF65-F5344CB8AC3E}">
        <p14:creationId xmlns:p14="http://schemas.microsoft.com/office/powerpoint/2010/main" val="1702702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110B423-F4A4-454B-B67C-C3510FDEE27A}" type="slidenum">
              <a:rPr lang="en-US" smtClean="0"/>
              <a:t>48</a:t>
            </a:fld>
            <a:endParaRPr lang="en-US" dirty="0"/>
          </a:p>
        </p:txBody>
      </p:sp>
    </p:spTree>
    <p:extLst>
      <p:ext uri="{BB962C8B-B14F-4D97-AF65-F5344CB8AC3E}">
        <p14:creationId xmlns:p14="http://schemas.microsoft.com/office/powerpoint/2010/main" val="2722033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10B423-F4A4-454B-B67C-C3510FDEE27A}" type="slidenum">
              <a:rPr lang="en-US" smtClean="0"/>
              <a:t>49</a:t>
            </a:fld>
            <a:endParaRPr lang="en-US" dirty="0"/>
          </a:p>
        </p:txBody>
      </p:sp>
    </p:spTree>
    <p:extLst>
      <p:ext uri="{BB962C8B-B14F-4D97-AF65-F5344CB8AC3E}">
        <p14:creationId xmlns:p14="http://schemas.microsoft.com/office/powerpoint/2010/main" val="386676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CBA2F-1181-4AC4-8F5D-72649CDB1511}" type="slidenum">
              <a:rPr lang="en-US" smtClean="0"/>
              <a:t>50</a:t>
            </a:fld>
            <a:endParaRPr lang="en-US"/>
          </a:p>
        </p:txBody>
      </p:sp>
    </p:spTree>
    <p:extLst>
      <p:ext uri="{BB962C8B-B14F-4D97-AF65-F5344CB8AC3E}">
        <p14:creationId xmlns:p14="http://schemas.microsoft.com/office/powerpoint/2010/main" val="3058827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110B423-F4A4-454B-B67C-C3510FDEE27A}" type="slidenum">
              <a:rPr lang="en-US" smtClean="0"/>
              <a:t>51</a:t>
            </a:fld>
            <a:endParaRPr lang="en-US" dirty="0"/>
          </a:p>
        </p:txBody>
      </p:sp>
    </p:spTree>
    <p:extLst>
      <p:ext uri="{BB962C8B-B14F-4D97-AF65-F5344CB8AC3E}">
        <p14:creationId xmlns:p14="http://schemas.microsoft.com/office/powerpoint/2010/main" val="1331193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10B423-F4A4-454B-B67C-C3510FDEE27A}" type="slidenum">
              <a:rPr lang="en-US" smtClean="0"/>
              <a:t>55</a:t>
            </a:fld>
            <a:endParaRPr lang="en-US" dirty="0"/>
          </a:p>
        </p:txBody>
      </p:sp>
    </p:spTree>
    <p:extLst>
      <p:ext uri="{BB962C8B-B14F-4D97-AF65-F5344CB8AC3E}">
        <p14:creationId xmlns:p14="http://schemas.microsoft.com/office/powerpoint/2010/main" val="11423654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58</a:t>
            </a:fld>
            <a:endParaRPr lang="en-US"/>
          </a:p>
        </p:txBody>
      </p:sp>
    </p:spTree>
    <p:extLst>
      <p:ext uri="{BB962C8B-B14F-4D97-AF65-F5344CB8AC3E}">
        <p14:creationId xmlns:p14="http://schemas.microsoft.com/office/powerpoint/2010/main" val="154192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59</a:t>
            </a:fld>
            <a:endParaRPr lang="en-US"/>
          </a:p>
        </p:txBody>
      </p:sp>
    </p:spTree>
    <p:extLst>
      <p:ext uri="{BB962C8B-B14F-4D97-AF65-F5344CB8AC3E}">
        <p14:creationId xmlns:p14="http://schemas.microsoft.com/office/powerpoint/2010/main" val="610441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60</a:t>
            </a:fld>
            <a:endParaRPr lang="en-US"/>
          </a:p>
        </p:txBody>
      </p:sp>
    </p:spTree>
    <p:extLst>
      <p:ext uri="{BB962C8B-B14F-4D97-AF65-F5344CB8AC3E}">
        <p14:creationId xmlns:p14="http://schemas.microsoft.com/office/powerpoint/2010/main" val="1974087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61</a:t>
            </a:fld>
            <a:endParaRPr lang="en-US"/>
          </a:p>
        </p:txBody>
      </p:sp>
    </p:spTree>
    <p:extLst>
      <p:ext uri="{BB962C8B-B14F-4D97-AF65-F5344CB8AC3E}">
        <p14:creationId xmlns:p14="http://schemas.microsoft.com/office/powerpoint/2010/main" val="1736077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63</a:t>
            </a:fld>
            <a:endParaRPr lang="en-US"/>
          </a:p>
        </p:txBody>
      </p:sp>
    </p:spTree>
    <p:extLst>
      <p:ext uri="{BB962C8B-B14F-4D97-AF65-F5344CB8AC3E}">
        <p14:creationId xmlns:p14="http://schemas.microsoft.com/office/powerpoint/2010/main" val="2036586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66</a:t>
            </a:fld>
            <a:endParaRPr lang="en-US"/>
          </a:p>
        </p:txBody>
      </p:sp>
    </p:spTree>
    <p:extLst>
      <p:ext uri="{BB962C8B-B14F-4D97-AF65-F5344CB8AC3E}">
        <p14:creationId xmlns:p14="http://schemas.microsoft.com/office/powerpoint/2010/main" val="33254953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69</a:t>
            </a:fld>
            <a:endParaRPr lang="en-US"/>
          </a:p>
        </p:txBody>
      </p:sp>
    </p:spTree>
    <p:extLst>
      <p:ext uri="{BB962C8B-B14F-4D97-AF65-F5344CB8AC3E}">
        <p14:creationId xmlns:p14="http://schemas.microsoft.com/office/powerpoint/2010/main" val="1083175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Looping</a:t>
            </a:r>
            <a:br>
              <a:rPr lang="en-US" sz="1200" dirty="0" smtClean="0"/>
            </a:br>
            <a:r>
              <a:rPr lang="en-US" sz="1200" dirty="0" smtClean="0"/>
              <a:t>In &amp; Out points / Pause Points</a:t>
            </a:r>
            <a:br>
              <a:rPr lang="en-US" sz="1200" dirty="0" smtClean="0"/>
            </a:br>
            <a:r>
              <a:rPr lang="en-US" sz="1200" dirty="0" smtClean="0"/>
              <a:t>Markers (with metadata) – communication between test and dev. Communication between you and Microsoft)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70</a:t>
            </a:fld>
            <a:endParaRPr lang="en-US"/>
          </a:p>
        </p:txBody>
      </p:sp>
    </p:spTree>
    <p:extLst>
      <p:ext uri="{BB962C8B-B14F-4D97-AF65-F5344CB8AC3E}">
        <p14:creationId xmlns:p14="http://schemas.microsoft.com/office/powerpoint/2010/main" val="34496737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Applications</a:t>
            </a:r>
            <a:r>
              <a:rPr lang="en-US" baseline="0" dirty="0" smtClean="0"/>
              <a:t> </a:t>
            </a:r>
            <a:r>
              <a:rPr lang="en-US" dirty="0" smtClean="0"/>
              <a:t>can combine triggers and progress at runtime</a:t>
            </a:r>
          </a:p>
          <a:p>
            <a:pPr lvl="1"/>
            <a:r>
              <a:rPr lang="en-US" dirty="0" smtClean="0"/>
              <a:t>Use trigger to determine context, e.g. punching, walking, etc.</a:t>
            </a:r>
          </a:p>
          <a:p>
            <a:pPr lvl="1"/>
            <a:r>
              <a:rPr lang="en-US" dirty="0" smtClean="0"/>
              <a:t>Use progress to drive animation once we know the context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extLst>
      <p:ext uri="{BB962C8B-B14F-4D97-AF65-F5344CB8AC3E}">
        <p14:creationId xmlns:p14="http://schemas.microsoft.com/office/powerpoint/2010/main" val="805656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61885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88980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53DB36-9E76-474D-903A-E4673435C263}" type="slidenum">
              <a:rPr lang="en-US" smtClean="0"/>
              <a:t>10</a:t>
            </a:fld>
            <a:endParaRPr lang="en-US"/>
          </a:p>
        </p:txBody>
      </p:sp>
    </p:spTree>
    <p:extLst>
      <p:ext uri="{BB962C8B-B14F-4D97-AF65-F5344CB8AC3E}">
        <p14:creationId xmlns:p14="http://schemas.microsoft.com/office/powerpoint/2010/main" val="399232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207353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Called “Streams” in V1</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37912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03391256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9465754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3471723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89798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050805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807361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026475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559967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60630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891685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913486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a:prstGeom prst="rect">
            <a:avLst/>
          </a:prstGeo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955563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a:prstGeom prst="rect">
            <a:avLst/>
          </a:prstGeo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a:prstGeom prst="rect">
            <a:avLst/>
          </a:prstGeo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8403426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68325817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635896"/>
            <a:ext cx="11653523" cy="4929479"/>
          </a:xfrm>
          <a:prstGeom prst="rect">
            <a:avLst/>
          </a:prstGeo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61682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1051">
          <p15:clr>
            <a:srgbClr val="FBAE40"/>
          </p15:clr>
        </p15:guide>
        <p15:guide id="4294967295"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197356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89565" y="6513422"/>
            <a:ext cx="861162" cy="139852"/>
          </a:xfrm>
          <a:prstGeom prst="rect">
            <a:avLst/>
          </a:prstGeom>
        </p:spPr>
      </p:pic>
    </p:spTree>
    <p:extLst>
      <p:ext uri="{BB962C8B-B14F-4D97-AF65-F5344CB8AC3E}">
        <p14:creationId xmlns:p14="http://schemas.microsoft.com/office/powerpoint/2010/main" val="121324329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 id="2147483686" r:id="rId10"/>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0771506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5" r:id="rId11"/>
    <p:sldLayoutId id="2147483687" r:id="rId12"/>
    <p:sldLayoutId id="2147483689" r:id="rId13"/>
    <p:sldLayoutId id="2147483690" r:id="rId14"/>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2.mp4"/><Relationship Id="rId7" Type="http://schemas.openxmlformats.org/officeDocument/2006/relationships/image" Target="../media/image28.png"/><Relationship Id="rId2" Type="http://schemas.openxmlformats.org/officeDocument/2006/relationships/video" Target="NULL" TargetMode="External"/><Relationship Id="rId1" Type="http://schemas.openxmlformats.org/officeDocument/2006/relationships/tags" Target="../tags/tag1.xml"/><Relationship Id="rId6" Type="http://schemas.openxmlformats.org/officeDocument/2006/relationships/image" Target="../media/image27.png"/><Relationship Id="rId5" Type="http://schemas.openxmlformats.org/officeDocument/2006/relationships/notesSlide" Target="../notesSlides/notesSlide33.xml"/><Relationship Id="rId4" Type="http://schemas.openxmlformats.org/officeDocument/2006/relationships/slideLayout" Target="../slideLayouts/slideLayout14.xml"/><Relationship Id="rId9"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32.emf"/><Relationship Id="rId5" Type="http://schemas.openxmlformats.org/officeDocument/2006/relationships/customXml" Target="../ink/ink2.xml"/><Relationship Id="rId4" Type="http://schemas.openxmlformats.org/officeDocument/2006/relationships/image" Target="../media/image31.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image" Target="../media/image27.png"/><Relationship Id="rId5" Type="http://schemas.openxmlformats.org/officeDocument/2006/relationships/notesSlide" Target="../notesSlides/notesSlide36.xml"/><Relationship Id="rId4"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tags" Target="../tags/tag3.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3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slideLayout" Target="../slideLayouts/slideLayout7.xml"/><Relationship Id="rId7" Type="http://schemas.openxmlformats.org/officeDocument/2006/relationships/image" Target="../media/image8.jpeg"/><Relationship Id="rId12" Type="http://schemas.openxmlformats.org/officeDocument/2006/relationships/image" Target="../media/image1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a:bodyPr>
          <a:lstStyle/>
          <a:p>
            <a:r>
              <a:rPr lang="en-US" altLang="zh-CN" dirty="0" smtClean="0"/>
              <a:t>Vincent Wang</a:t>
            </a:r>
          </a:p>
          <a:p>
            <a:endParaRPr lang="en-US" dirty="0"/>
          </a:p>
          <a:p>
            <a:endParaRPr lang="en-US" dirty="0"/>
          </a:p>
        </p:txBody>
      </p:sp>
      <p:sp>
        <p:nvSpPr>
          <p:cNvPr id="2" name="Title 1"/>
          <p:cNvSpPr>
            <a:spLocks noGrp="1"/>
          </p:cNvSpPr>
          <p:nvPr>
            <p:ph type="ctrTitle"/>
          </p:nvPr>
        </p:nvSpPr>
        <p:spPr/>
        <p:txBody>
          <a:bodyPr/>
          <a:lstStyle/>
          <a:p>
            <a:r>
              <a:rPr lang="en-US" sz="4000" dirty="0" smtClean="0"/>
              <a:t>Programming Kinect for Windows </a:t>
            </a:r>
            <a:r>
              <a:rPr lang="en-US" sz="4000" dirty="0" smtClean="0"/>
              <a:t>v2</a:t>
            </a:r>
            <a:br>
              <a:rPr lang="en-US" sz="4000" dirty="0" smtClean="0"/>
            </a:br>
            <a:r>
              <a:rPr lang="en-US" sz="4000" dirty="0" smtClean="0"/>
              <a:t/>
            </a:r>
            <a:br>
              <a:rPr lang="en-US" sz="4000" dirty="0" smtClean="0"/>
            </a:br>
            <a:endParaRPr lang="en-US" sz="4000" dirty="0"/>
          </a:p>
        </p:txBody>
      </p:sp>
    </p:spTree>
    <p:extLst>
      <p:ext uri="{BB962C8B-B14F-4D97-AF65-F5344CB8AC3E}">
        <p14:creationId xmlns:p14="http://schemas.microsoft.com/office/powerpoint/2010/main" val="1665733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79412" y="1388226"/>
            <a:ext cx="11812587" cy="5290388"/>
          </a:xfrm>
          <a:prstGeom prst="rect">
            <a:avLst/>
          </a:prstGeom>
        </p:spPr>
        <p:txBody>
          <a:bodyPr>
            <a:noAutofit/>
          </a:bodyPr>
          <a:lstStyle/>
          <a:p>
            <a:r>
              <a:rPr lang="en-US" sz="2800" b="1" dirty="0"/>
              <a:t>Wider field of view </a:t>
            </a:r>
            <a:r>
              <a:rPr lang="en-US" sz="2800" dirty="0"/>
              <a:t>(horizontally and vertically) for depth and color</a:t>
            </a:r>
          </a:p>
          <a:p>
            <a:r>
              <a:rPr lang="en-US" sz="2800" b="1" dirty="0"/>
              <a:t>3x depth fidelity</a:t>
            </a:r>
          </a:p>
          <a:p>
            <a:r>
              <a:rPr lang="en-US" sz="2800" b="1" dirty="0"/>
              <a:t>1080p, HD color </a:t>
            </a:r>
            <a:r>
              <a:rPr lang="en-US" sz="2800" dirty="0"/>
              <a:t>camera (30fps)</a:t>
            </a:r>
          </a:p>
          <a:p>
            <a:r>
              <a:rPr lang="en-US" sz="2800" b="1" dirty="0"/>
              <a:t>Lighting independent IR </a:t>
            </a:r>
            <a:r>
              <a:rPr lang="en-US" sz="2800" dirty="0"/>
              <a:t>(30 fps)</a:t>
            </a:r>
          </a:p>
          <a:p>
            <a:r>
              <a:rPr lang="en-US" sz="2800" b="1" dirty="0"/>
              <a:t>Improved microphones </a:t>
            </a:r>
            <a:r>
              <a:rPr lang="en-US" sz="2800" dirty="0"/>
              <a:t>(zero balanced)</a:t>
            </a:r>
          </a:p>
          <a:p>
            <a:r>
              <a:rPr lang="en-US" sz="2800" b="1" dirty="0"/>
              <a:t>25 skeletal joints for six people </a:t>
            </a:r>
            <a:r>
              <a:rPr lang="en-US" sz="2800" dirty="0"/>
              <a:t>-&gt; Bio correct skeletal joints (particularly hips/shoulders/spine) plus more points and rotations</a:t>
            </a:r>
          </a:p>
          <a:p>
            <a:r>
              <a:rPr lang="en-US" sz="2800" b="1" dirty="0"/>
              <a:t>Thumb</a:t>
            </a:r>
            <a:r>
              <a:rPr lang="en-US" sz="2800" dirty="0"/>
              <a:t> tracking, </a:t>
            </a:r>
            <a:r>
              <a:rPr lang="en-US" sz="2800" b="1" dirty="0"/>
              <a:t>end of hand </a:t>
            </a:r>
            <a:r>
              <a:rPr lang="en-US" sz="2800" dirty="0"/>
              <a:t>tracking, Open/Closed</a:t>
            </a:r>
          </a:p>
          <a:p>
            <a:r>
              <a:rPr lang="en-US" sz="2800" b="1" dirty="0"/>
              <a:t>Improved range </a:t>
            </a:r>
            <a:r>
              <a:rPr lang="en-US" sz="2800" dirty="0" smtClean="0"/>
              <a:t>-&gt;  </a:t>
            </a:r>
            <a:r>
              <a:rPr lang="en-US" sz="2800" dirty="0"/>
              <a:t>.5M near, 4.5M far (extended depth to 8M)</a:t>
            </a:r>
          </a:p>
        </p:txBody>
      </p:sp>
      <p:sp>
        <p:nvSpPr>
          <p:cNvPr id="2" name="Title 1"/>
          <p:cNvSpPr>
            <a:spLocks noGrp="1"/>
          </p:cNvSpPr>
          <p:nvPr>
            <p:ph type="title"/>
          </p:nvPr>
        </p:nvSpPr>
        <p:spPr/>
        <p:txBody>
          <a:bodyPr/>
          <a:lstStyle/>
          <a:p>
            <a:r>
              <a:rPr lang="en-US" sz="4704" dirty="0"/>
              <a:t>Kinect for Windows v2 Sensor Features</a:t>
            </a:r>
          </a:p>
        </p:txBody>
      </p:sp>
    </p:spTree>
    <p:extLst>
      <p:ext uri="{BB962C8B-B14F-4D97-AF65-F5344CB8AC3E}">
        <p14:creationId xmlns:p14="http://schemas.microsoft.com/office/powerpoint/2010/main" val="377953493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5353050" y="1771650"/>
            <a:ext cx="6838950" cy="5086350"/>
            <a:chOff x="3917951" y="1771650"/>
            <a:chExt cx="6838950" cy="508635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2146" r="21472"/>
            <a:stretch/>
          </p:blipFill>
          <p:spPr>
            <a:xfrm>
              <a:off x="3917951" y="1771650"/>
              <a:ext cx="6838950" cy="5086350"/>
            </a:xfrm>
            <a:prstGeom prst="rect">
              <a:avLst/>
            </a:prstGeom>
          </p:spPr>
        </p:pic>
        <p:sp>
          <p:nvSpPr>
            <p:cNvPr id="6" name="Rectangle 5"/>
            <p:cNvSpPr/>
            <p:nvPr/>
          </p:nvSpPr>
          <p:spPr>
            <a:xfrm>
              <a:off x="4195047" y="6596390"/>
              <a:ext cx="6096000" cy="261610"/>
            </a:xfrm>
            <a:prstGeom prst="rect">
              <a:avLst/>
            </a:prstGeom>
          </p:spPr>
          <p:txBody>
            <a:bodyPr>
              <a:spAutoFit/>
            </a:bodyPr>
            <a:lstStyle/>
            <a:p>
              <a:pPr>
                <a:defRPr/>
              </a:pPr>
              <a:r>
                <a:rPr lang="en-GB" sz="1100" dirty="0">
                  <a:latin typeface="Segoe UI Light" panose="020B0502040204020203" pitchFamily="34" charset="0"/>
                  <a:cs typeface="Segoe UI Light" panose="020B0502040204020203" pitchFamily="34" charset="0"/>
                </a:rPr>
                <a:t>Image:  </a:t>
              </a:r>
              <a:r>
                <a:rPr lang="en-GB" sz="1100" dirty="0" err="1">
                  <a:latin typeface="Segoe UI Light" panose="020B0502040204020203" pitchFamily="34" charset="0"/>
                  <a:cs typeface="Segoe UI Light" panose="020B0502040204020203" pitchFamily="34" charset="0"/>
                </a:rPr>
                <a:t>iFixit</a:t>
              </a:r>
              <a:r>
                <a:rPr lang="en-GB" sz="1100" dirty="0">
                  <a:latin typeface="Segoe UI Light" panose="020B0502040204020203" pitchFamily="34" charset="0"/>
                  <a:cs typeface="Segoe UI Light" panose="020B0502040204020203" pitchFamily="34" charset="0"/>
                </a:rPr>
                <a:t>, </a:t>
              </a:r>
              <a:r>
                <a:rPr lang="en-GB" sz="1100" dirty="0" smtClean="0">
                  <a:latin typeface="Segoe UI Light" panose="020B0502040204020203" pitchFamily="34" charset="0"/>
                  <a:cs typeface="Segoe UI Light" panose="020B0502040204020203" pitchFamily="34" charset="0"/>
                </a:rPr>
                <a:t>http://www.ifixit.com</a:t>
              </a:r>
              <a:endParaRPr lang="en-GB" sz="1100" dirty="0">
                <a:latin typeface="Segoe UI Light" panose="020B0502040204020203" pitchFamily="34" charset="0"/>
                <a:cs typeface="Segoe UI Light" panose="020B0502040204020203" pitchFamily="34" charset="0"/>
              </a:endParaRPr>
            </a:p>
          </p:txBody>
        </p:sp>
      </p:grpSp>
      <p:sp>
        <p:nvSpPr>
          <p:cNvPr id="2" name="Title 1"/>
          <p:cNvSpPr>
            <a:spLocks noGrp="1"/>
          </p:cNvSpPr>
          <p:nvPr>
            <p:ph type="title"/>
          </p:nvPr>
        </p:nvSpPr>
        <p:spPr/>
        <p:txBody>
          <a:bodyPr/>
          <a:lstStyle/>
          <a:p>
            <a:r>
              <a:rPr lang="en-US" dirty="0" smtClean="0"/>
              <a:t>Sensor Components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50" y="1423172"/>
            <a:ext cx="6219444" cy="1859778"/>
          </a:xfrm>
          <a:prstGeom prst="rect">
            <a:avLst/>
          </a:prstGeom>
        </p:spPr>
      </p:pic>
      <p:grpSp>
        <p:nvGrpSpPr>
          <p:cNvPr id="15" name="Group 14"/>
          <p:cNvGrpSpPr/>
          <p:nvPr/>
        </p:nvGrpSpPr>
        <p:grpSpPr>
          <a:xfrm>
            <a:off x="5962650" y="2072273"/>
            <a:ext cx="2422770" cy="338554"/>
            <a:chOff x="5962650" y="1792873"/>
            <a:chExt cx="2422770" cy="338554"/>
          </a:xfrm>
        </p:grpSpPr>
        <p:cxnSp>
          <p:nvCxnSpPr>
            <p:cNvPr id="8" name="Straight Arrow Connector 7"/>
            <p:cNvCxnSpPr/>
            <p:nvPr/>
          </p:nvCxnSpPr>
          <p:spPr>
            <a:xfrm flipH="1">
              <a:off x="5962650" y="1962150"/>
              <a:ext cx="9144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6912220" y="1792873"/>
              <a:ext cx="1473200" cy="338554"/>
            </a:xfrm>
            <a:prstGeom prst="rect">
              <a:avLst/>
            </a:prstGeom>
            <a:noFill/>
          </p:spPr>
          <p:txBody>
            <a:bodyPr wrap="square" rtlCol="0">
              <a:spAutoFit/>
            </a:bodyPr>
            <a:lstStyle/>
            <a:p>
              <a:r>
                <a:rPr lang="en-US" sz="1600" dirty="0" smtClean="0">
                  <a:latin typeface="Segoe UI Light" panose="020B0502040204020203" pitchFamily="34" charset="0"/>
                  <a:cs typeface="Segoe UI Light" panose="020B0502040204020203" pitchFamily="34" charset="0"/>
                </a:rPr>
                <a:t>Power Light</a:t>
              </a:r>
              <a:endParaRPr lang="en-US" sz="1600" dirty="0">
                <a:latin typeface="Segoe UI Light" panose="020B0502040204020203" pitchFamily="34" charset="0"/>
                <a:cs typeface="Segoe UI Light" panose="020B0502040204020203" pitchFamily="34" charset="0"/>
              </a:endParaRPr>
            </a:p>
          </p:txBody>
        </p:sp>
      </p:grpSp>
      <p:grpSp>
        <p:nvGrpSpPr>
          <p:cNvPr id="53" name="Group 52"/>
          <p:cNvGrpSpPr/>
          <p:nvPr/>
        </p:nvGrpSpPr>
        <p:grpSpPr>
          <a:xfrm>
            <a:off x="94009" y="2546350"/>
            <a:ext cx="1473200" cy="2658646"/>
            <a:chOff x="94009" y="2546350"/>
            <a:chExt cx="1473200" cy="2658646"/>
          </a:xfrm>
        </p:grpSpPr>
        <p:sp>
          <p:nvSpPr>
            <p:cNvPr id="23" name="TextBox 22"/>
            <p:cNvSpPr txBox="1"/>
            <p:nvPr/>
          </p:nvSpPr>
          <p:spPr>
            <a:xfrm>
              <a:off x="94009" y="4866442"/>
              <a:ext cx="1473200" cy="338554"/>
            </a:xfrm>
            <a:prstGeom prst="rect">
              <a:avLst/>
            </a:prstGeom>
            <a:noFill/>
          </p:spPr>
          <p:txBody>
            <a:bodyPr wrap="square" rtlCol="0">
              <a:spAutoFit/>
            </a:bodyPr>
            <a:lstStyle/>
            <a:p>
              <a:r>
                <a:rPr lang="en-US" sz="1600" dirty="0" smtClean="0">
                  <a:latin typeface="Segoe UI Light" panose="020B0502040204020203" pitchFamily="34" charset="0"/>
                  <a:cs typeface="Segoe UI Light" panose="020B0502040204020203" pitchFamily="34" charset="0"/>
                </a:rPr>
                <a:t>RGB Camera</a:t>
              </a:r>
              <a:endParaRPr lang="en-US" sz="1600" dirty="0">
                <a:latin typeface="Segoe UI Light" panose="020B0502040204020203" pitchFamily="34" charset="0"/>
                <a:cs typeface="Segoe UI Light" panose="020B0502040204020203" pitchFamily="34" charset="0"/>
              </a:endParaRPr>
            </a:p>
          </p:txBody>
        </p:sp>
        <p:cxnSp>
          <p:nvCxnSpPr>
            <p:cNvPr id="24" name="Straight Arrow Connector 23"/>
            <p:cNvCxnSpPr>
              <a:stCxn id="23" idx="0"/>
            </p:cNvCxnSpPr>
            <p:nvPr/>
          </p:nvCxnSpPr>
          <p:spPr>
            <a:xfrm flipV="1">
              <a:off x="830609" y="2546350"/>
              <a:ext cx="0" cy="232009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grpSp>
        <p:nvGrpSpPr>
          <p:cNvPr id="58" name="Group 57"/>
          <p:cNvGrpSpPr/>
          <p:nvPr/>
        </p:nvGrpSpPr>
        <p:grpSpPr>
          <a:xfrm>
            <a:off x="2564790" y="1226201"/>
            <a:ext cx="8134350" cy="3038826"/>
            <a:chOff x="2564790" y="1226201"/>
            <a:chExt cx="8134350" cy="3038826"/>
          </a:xfrm>
        </p:grpSpPr>
        <p:grpSp>
          <p:nvGrpSpPr>
            <p:cNvPr id="57" name="Group 56"/>
            <p:cNvGrpSpPr/>
            <p:nvPr/>
          </p:nvGrpSpPr>
          <p:grpSpPr>
            <a:xfrm>
              <a:off x="2564790" y="2241550"/>
              <a:ext cx="1473200" cy="2023477"/>
              <a:chOff x="2564790" y="2241550"/>
              <a:chExt cx="1473200" cy="2023477"/>
            </a:xfrm>
          </p:grpSpPr>
          <p:sp>
            <p:nvSpPr>
              <p:cNvPr id="29" name="TextBox 28"/>
              <p:cNvSpPr txBox="1"/>
              <p:nvPr/>
            </p:nvSpPr>
            <p:spPr>
              <a:xfrm>
                <a:off x="2564790" y="3926473"/>
                <a:ext cx="1473200" cy="338554"/>
              </a:xfrm>
              <a:prstGeom prst="rect">
                <a:avLst/>
              </a:prstGeom>
              <a:noFill/>
            </p:spPr>
            <p:txBody>
              <a:bodyPr wrap="square" rtlCol="0">
                <a:spAutoFit/>
              </a:bodyPr>
              <a:lstStyle/>
              <a:p>
                <a:r>
                  <a:rPr lang="en-US" sz="1600" dirty="0" smtClean="0">
                    <a:latin typeface="Segoe UI Light" panose="020B0502040204020203" pitchFamily="34" charset="0"/>
                    <a:cs typeface="Segoe UI Light" panose="020B0502040204020203" pitchFamily="34" charset="0"/>
                  </a:rPr>
                  <a:t>IR Emitters</a:t>
                </a:r>
                <a:endParaRPr lang="en-US" sz="1600" dirty="0">
                  <a:latin typeface="Segoe UI Light" panose="020B0502040204020203" pitchFamily="34" charset="0"/>
                  <a:cs typeface="Segoe UI Light" panose="020B0502040204020203" pitchFamily="34" charset="0"/>
                </a:endParaRPr>
              </a:p>
            </p:txBody>
          </p:sp>
          <p:cxnSp>
            <p:nvCxnSpPr>
              <p:cNvPr id="30" name="Straight Arrow Connector 29"/>
              <p:cNvCxnSpPr/>
              <p:nvPr/>
            </p:nvCxnSpPr>
            <p:spPr>
              <a:xfrm flipV="1">
                <a:off x="3216186" y="2241550"/>
                <a:ext cx="0" cy="168492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grpSp>
          <p:nvGrpSpPr>
            <p:cNvPr id="56" name="Group 55"/>
            <p:cNvGrpSpPr/>
            <p:nvPr/>
          </p:nvGrpSpPr>
          <p:grpSpPr>
            <a:xfrm>
              <a:off x="9225940" y="1226201"/>
              <a:ext cx="1473200" cy="2426602"/>
              <a:chOff x="9225940" y="1226201"/>
              <a:chExt cx="1473200" cy="2426602"/>
            </a:xfrm>
          </p:grpSpPr>
          <p:sp>
            <p:nvSpPr>
              <p:cNvPr id="34" name="TextBox 33"/>
              <p:cNvSpPr txBox="1"/>
              <p:nvPr/>
            </p:nvSpPr>
            <p:spPr>
              <a:xfrm>
                <a:off x="9225940" y="1226201"/>
                <a:ext cx="1473200" cy="338554"/>
              </a:xfrm>
              <a:prstGeom prst="rect">
                <a:avLst/>
              </a:prstGeom>
              <a:noFill/>
            </p:spPr>
            <p:txBody>
              <a:bodyPr wrap="square" rtlCol="0">
                <a:spAutoFit/>
              </a:bodyPr>
              <a:lstStyle/>
              <a:p>
                <a:r>
                  <a:rPr lang="en-US" sz="1600" dirty="0" smtClean="0">
                    <a:latin typeface="Segoe UI Light" panose="020B0502040204020203" pitchFamily="34" charset="0"/>
                    <a:cs typeface="Segoe UI Light" panose="020B0502040204020203" pitchFamily="34" charset="0"/>
                  </a:rPr>
                  <a:t>IR Emitters</a:t>
                </a:r>
                <a:endParaRPr lang="en-US" sz="1600" dirty="0">
                  <a:latin typeface="Segoe UI Light" panose="020B0502040204020203" pitchFamily="34" charset="0"/>
                  <a:cs typeface="Segoe UI Light" panose="020B0502040204020203" pitchFamily="34" charset="0"/>
                </a:endParaRPr>
              </a:p>
            </p:txBody>
          </p:sp>
          <p:cxnSp>
            <p:nvCxnSpPr>
              <p:cNvPr id="35" name="Straight Arrow Connector 34"/>
              <p:cNvCxnSpPr>
                <a:stCxn id="34" idx="2"/>
              </p:cNvCxnSpPr>
              <p:nvPr/>
            </p:nvCxnSpPr>
            <p:spPr>
              <a:xfrm flipH="1">
                <a:off x="9931400" y="1564755"/>
                <a:ext cx="0" cy="208804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grpSp>
      <p:grpSp>
        <p:nvGrpSpPr>
          <p:cNvPr id="59" name="Group 58"/>
          <p:cNvGrpSpPr/>
          <p:nvPr/>
        </p:nvGrpSpPr>
        <p:grpSpPr>
          <a:xfrm>
            <a:off x="1357996" y="737336"/>
            <a:ext cx="8139284" cy="3254400"/>
            <a:chOff x="1357996" y="737336"/>
            <a:chExt cx="8139284" cy="3254400"/>
          </a:xfrm>
        </p:grpSpPr>
        <p:grpSp>
          <p:nvGrpSpPr>
            <p:cNvPr id="54" name="Group 53"/>
            <p:cNvGrpSpPr/>
            <p:nvPr/>
          </p:nvGrpSpPr>
          <p:grpSpPr>
            <a:xfrm>
              <a:off x="1357996" y="777919"/>
              <a:ext cx="1473200" cy="1523180"/>
              <a:chOff x="1357996" y="777919"/>
              <a:chExt cx="1473200" cy="1523180"/>
            </a:xfrm>
          </p:grpSpPr>
          <p:cxnSp>
            <p:nvCxnSpPr>
              <p:cNvPr id="26" name="Straight Arrow Connector 25"/>
              <p:cNvCxnSpPr>
                <a:stCxn id="27" idx="2"/>
              </p:cNvCxnSpPr>
              <p:nvPr/>
            </p:nvCxnSpPr>
            <p:spPr>
              <a:xfrm flipH="1">
                <a:off x="2065841" y="1116473"/>
                <a:ext cx="0" cy="118462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7" name="TextBox 26"/>
              <p:cNvSpPr txBox="1"/>
              <p:nvPr/>
            </p:nvSpPr>
            <p:spPr>
              <a:xfrm>
                <a:off x="1357996" y="777919"/>
                <a:ext cx="1473200" cy="338554"/>
              </a:xfrm>
              <a:prstGeom prst="rect">
                <a:avLst/>
              </a:prstGeom>
              <a:noFill/>
            </p:spPr>
            <p:txBody>
              <a:bodyPr wrap="square" rtlCol="0">
                <a:spAutoFit/>
              </a:bodyPr>
              <a:lstStyle/>
              <a:p>
                <a:r>
                  <a:rPr lang="en-US" sz="1600" dirty="0" smtClean="0">
                    <a:latin typeface="Segoe UI Light" panose="020B0502040204020203" pitchFamily="34" charset="0"/>
                    <a:cs typeface="Segoe UI Light" panose="020B0502040204020203" pitchFamily="34" charset="0"/>
                  </a:rPr>
                  <a:t>Depth Sensor</a:t>
                </a:r>
                <a:endParaRPr lang="en-US" sz="1600" dirty="0">
                  <a:latin typeface="Segoe UI Light" panose="020B0502040204020203" pitchFamily="34" charset="0"/>
                  <a:cs typeface="Segoe UI Light" panose="020B0502040204020203" pitchFamily="34" charset="0"/>
                </a:endParaRPr>
              </a:p>
            </p:txBody>
          </p:sp>
        </p:grpSp>
        <p:grpSp>
          <p:nvGrpSpPr>
            <p:cNvPr id="55" name="Group 54"/>
            <p:cNvGrpSpPr/>
            <p:nvPr/>
          </p:nvGrpSpPr>
          <p:grpSpPr>
            <a:xfrm>
              <a:off x="8024080" y="737336"/>
              <a:ext cx="1473200" cy="3254400"/>
              <a:chOff x="8024080" y="737336"/>
              <a:chExt cx="1473200" cy="3254400"/>
            </a:xfrm>
          </p:grpSpPr>
          <p:cxnSp>
            <p:nvCxnSpPr>
              <p:cNvPr id="17" name="Straight Arrow Connector 16"/>
              <p:cNvCxnSpPr>
                <a:stCxn id="39" idx="2"/>
              </p:cNvCxnSpPr>
              <p:nvPr/>
            </p:nvCxnSpPr>
            <p:spPr>
              <a:xfrm flipH="1">
                <a:off x="8731250" y="1075890"/>
                <a:ext cx="0" cy="29158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9" name="TextBox 38"/>
              <p:cNvSpPr txBox="1"/>
              <p:nvPr/>
            </p:nvSpPr>
            <p:spPr>
              <a:xfrm>
                <a:off x="8024080" y="737336"/>
                <a:ext cx="1473200" cy="338554"/>
              </a:xfrm>
              <a:prstGeom prst="rect">
                <a:avLst/>
              </a:prstGeom>
              <a:noFill/>
            </p:spPr>
            <p:txBody>
              <a:bodyPr wrap="square" rtlCol="0">
                <a:spAutoFit/>
              </a:bodyPr>
              <a:lstStyle/>
              <a:p>
                <a:r>
                  <a:rPr lang="en-US" sz="1600" dirty="0" smtClean="0">
                    <a:latin typeface="Segoe UI Light" panose="020B0502040204020203" pitchFamily="34" charset="0"/>
                    <a:cs typeface="Segoe UI Light" panose="020B0502040204020203" pitchFamily="34" charset="0"/>
                  </a:rPr>
                  <a:t>Depth Sensor</a:t>
                </a:r>
                <a:endParaRPr lang="en-US" sz="1600" dirty="0">
                  <a:latin typeface="Segoe UI Light" panose="020B0502040204020203" pitchFamily="34" charset="0"/>
                  <a:cs typeface="Segoe UI Light" panose="020B0502040204020203" pitchFamily="34" charset="0"/>
                </a:endParaRPr>
              </a:p>
            </p:txBody>
          </p:sp>
        </p:grpSp>
      </p:grpSp>
      <p:grpSp>
        <p:nvGrpSpPr>
          <p:cNvPr id="11" name="Group 10"/>
          <p:cNvGrpSpPr/>
          <p:nvPr/>
        </p:nvGrpSpPr>
        <p:grpSpPr>
          <a:xfrm>
            <a:off x="978124" y="3249364"/>
            <a:ext cx="4686702" cy="3011736"/>
            <a:chOff x="978124" y="3249364"/>
            <a:chExt cx="4686702" cy="3011736"/>
          </a:xfrm>
        </p:grpSpPr>
        <p:cxnSp>
          <p:nvCxnSpPr>
            <p:cNvPr id="31" name="Straight Arrow Connector 30"/>
            <p:cNvCxnSpPr>
              <a:stCxn id="16" idx="0"/>
            </p:cNvCxnSpPr>
            <p:nvPr/>
          </p:nvCxnSpPr>
          <p:spPr>
            <a:xfrm flipH="1" flipV="1">
              <a:off x="2180356" y="3249366"/>
              <a:ext cx="1050016" cy="267318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2346257" y="5922546"/>
              <a:ext cx="1768230" cy="338554"/>
            </a:xfrm>
            <a:prstGeom prst="rect">
              <a:avLst/>
            </a:prstGeom>
            <a:noFill/>
          </p:spPr>
          <p:txBody>
            <a:bodyPr wrap="square" rtlCol="0">
              <a:spAutoFit/>
            </a:bodyPr>
            <a:lstStyle/>
            <a:p>
              <a:pPr algn="ctr"/>
              <a:r>
                <a:rPr lang="en-US" sz="1600" dirty="0" smtClean="0">
                  <a:latin typeface="Segoe UI Light" panose="020B0502040204020203" pitchFamily="34" charset="0"/>
                  <a:cs typeface="Segoe UI Light" panose="020B0502040204020203" pitchFamily="34" charset="0"/>
                </a:rPr>
                <a:t>Microphone Array</a:t>
              </a:r>
              <a:endParaRPr lang="en-US" sz="1600" dirty="0">
                <a:latin typeface="Segoe UI Light" panose="020B0502040204020203" pitchFamily="34" charset="0"/>
                <a:cs typeface="Segoe UI Light" panose="020B0502040204020203" pitchFamily="34" charset="0"/>
              </a:endParaRPr>
            </a:p>
          </p:txBody>
        </p:sp>
        <p:cxnSp>
          <p:nvCxnSpPr>
            <p:cNvPr id="19" name="Straight Arrow Connector 18"/>
            <p:cNvCxnSpPr>
              <a:stCxn id="16" idx="0"/>
            </p:cNvCxnSpPr>
            <p:nvPr/>
          </p:nvCxnSpPr>
          <p:spPr>
            <a:xfrm flipH="1" flipV="1">
              <a:off x="978124" y="3282950"/>
              <a:ext cx="2252248" cy="263959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a:stCxn id="16" idx="0"/>
            </p:cNvCxnSpPr>
            <p:nvPr/>
          </p:nvCxnSpPr>
          <p:spPr>
            <a:xfrm flipV="1">
              <a:off x="3230372" y="3282950"/>
              <a:ext cx="2434454" cy="263959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p:cNvCxnSpPr>
              <a:stCxn id="16" idx="0"/>
            </p:cNvCxnSpPr>
            <p:nvPr/>
          </p:nvCxnSpPr>
          <p:spPr>
            <a:xfrm flipV="1">
              <a:off x="3230372" y="3249364"/>
              <a:ext cx="1123334" cy="267318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4776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9" presetClass="emph" presetSubtype="0" nodeType="withEffect">
                                  <p:stCondLst>
                                    <p:cond delay="0"/>
                                  </p:stCondLst>
                                  <p:childTnLst>
                                    <p:set>
                                      <p:cBhvr rctx="PPT">
                                        <p:cTn id="14" dur="indefinite"/>
                                        <p:tgtEl>
                                          <p:spTgt spid="15"/>
                                        </p:tgtEl>
                                        <p:attrNameLst>
                                          <p:attrName>style.opacity</p:attrName>
                                        </p:attrNameLst>
                                      </p:cBhvr>
                                      <p:to>
                                        <p:strVal val="0.25"/>
                                      </p:to>
                                    </p:set>
                                    <p:animEffect filter="image" prLst="opacity: 0.25">
                                      <p:cBhvr rctx="IE">
                                        <p:cTn id="15" dur="indefinite"/>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9" presetClass="emph" presetSubtype="0" nodeType="withEffect">
                                  <p:stCondLst>
                                    <p:cond delay="0"/>
                                  </p:stCondLst>
                                  <p:childTnLst>
                                    <p:set>
                                      <p:cBhvr rctx="PPT">
                                        <p:cTn id="22" dur="indefinite"/>
                                        <p:tgtEl>
                                          <p:spTgt spid="53"/>
                                        </p:tgtEl>
                                        <p:attrNameLst>
                                          <p:attrName>style.opacity</p:attrName>
                                        </p:attrNameLst>
                                      </p:cBhvr>
                                      <p:to>
                                        <p:strVal val="0.25"/>
                                      </p:to>
                                    </p:set>
                                    <p:animEffect filter="image" prLst="opacity: 0.25">
                                      <p:cBhvr rctx="IE">
                                        <p:cTn id="23" dur="indefinite"/>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9" presetClass="emph" presetSubtype="0" nodeType="withEffect">
                                  <p:stCondLst>
                                    <p:cond delay="0"/>
                                  </p:stCondLst>
                                  <p:childTnLst>
                                    <p:set>
                                      <p:cBhvr rctx="PPT">
                                        <p:cTn id="30" dur="indefinite"/>
                                        <p:tgtEl>
                                          <p:spTgt spid="11"/>
                                        </p:tgtEl>
                                        <p:attrNameLst>
                                          <p:attrName>style.opacity</p:attrName>
                                        </p:attrNameLst>
                                      </p:cBhvr>
                                      <p:to>
                                        <p:strVal val="0.25"/>
                                      </p:to>
                                    </p:set>
                                    <p:animEffect filter="image" prLst="opacity: 0.25">
                                      <p:cBhvr rctx="IE">
                                        <p:cTn id="31" dur="indefinite"/>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9" presetClass="emph" presetSubtype="0" nodeType="withEffect">
                                  <p:stCondLst>
                                    <p:cond delay="0"/>
                                  </p:stCondLst>
                                  <p:childTnLst>
                                    <p:set>
                                      <p:cBhvr rctx="PPT">
                                        <p:cTn id="43" dur="indefinite"/>
                                        <p:tgtEl>
                                          <p:spTgt spid="59"/>
                                        </p:tgtEl>
                                        <p:attrNameLst>
                                          <p:attrName>style.opacity</p:attrName>
                                        </p:attrNameLst>
                                      </p:cBhvr>
                                      <p:to>
                                        <p:strVal val="0.25"/>
                                      </p:to>
                                    </p:set>
                                    <p:animEffect filter="image" prLst="opacity: 0.25">
                                      <p:cBhvr rctx="IE">
                                        <p:cTn id="44" dur="indefinite"/>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SDK Download &amp; Installation (http://aka.ms/k4wv2previewsdk)</a:t>
            </a:r>
            <a:br>
              <a:rPr lang="en-US" dirty="0" smtClean="0"/>
            </a:br>
            <a:r>
              <a:rPr lang="en-US" dirty="0" smtClean="0"/>
              <a:t>Connecting the Sensor</a:t>
            </a:r>
            <a:br>
              <a:rPr lang="en-US" dirty="0" smtClean="0"/>
            </a:br>
            <a:r>
              <a:rPr lang="en-US" dirty="0" smtClean="0"/>
              <a:t>SDK Browser (Samples &amp; Tools)</a:t>
            </a:r>
            <a:br>
              <a:rPr lang="en-US" dirty="0" smtClean="0"/>
            </a:br>
            <a:r>
              <a:rPr lang="en-US" dirty="0" smtClean="0"/>
              <a:t>Installing &amp; Running a Sample</a:t>
            </a:r>
            <a:endParaRPr lang="en-US" dirty="0"/>
          </a:p>
        </p:txBody>
      </p:sp>
    </p:spTree>
    <p:extLst>
      <p:ext uri="{BB962C8B-B14F-4D97-AF65-F5344CB8AC3E}">
        <p14:creationId xmlns:p14="http://schemas.microsoft.com/office/powerpoint/2010/main" val="925771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Kinect Data Sources</a:t>
            </a:r>
            <a:endParaRPr lang="en-US" dirty="0"/>
          </a:p>
        </p:txBody>
      </p:sp>
      <p:sp>
        <p:nvSpPr>
          <p:cNvPr id="3" name="Subtitle 2"/>
          <p:cNvSpPr>
            <a:spLocks noGrp="1"/>
          </p:cNvSpPr>
          <p:nvPr>
            <p:ph type="subTitle" idx="1"/>
          </p:nvPr>
        </p:nvSpPr>
        <p:spPr/>
        <p:txBody>
          <a:bodyPr/>
          <a:lstStyle/>
          <a:p>
            <a:r>
              <a:rPr lang="en-US" dirty="0" smtClean="0"/>
              <a:t>Color, Infrared, Depth, </a:t>
            </a:r>
            <a:r>
              <a:rPr lang="en-US" dirty="0" err="1" smtClean="0"/>
              <a:t>BodyIndex</a:t>
            </a:r>
            <a:r>
              <a:rPr lang="en-US" dirty="0" smtClean="0"/>
              <a:t>, Body, Audio</a:t>
            </a:r>
            <a:endParaRPr lang="en-US" dirty="0"/>
          </a:p>
        </p:txBody>
      </p:sp>
    </p:spTree>
    <p:extLst>
      <p:ext uri="{BB962C8B-B14F-4D97-AF65-F5344CB8AC3E}">
        <p14:creationId xmlns:p14="http://schemas.microsoft.com/office/powerpoint/2010/main" val="42350142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Kinect Data Sources</a:t>
            </a:r>
            <a:endParaRPr lang="en-US" dirty="0"/>
          </a:p>
        </p:txBody>
      </p:sp>
      <p:sp>
        <p:nvSpPr>
          <p:cNvPr id="9" name="Text Placeholder 2"/>
          <p:cNvSpPr txBox="1">
            <a:spLocks/>
          </p:cNvSpPr>
          <p:nvPr/>
        </p:nvSpPr>
        <p:spPr>
          <a:xfrm>
            <a:off x="8721268" y="4906707"/>
            <a:ext cx="3136392" cy="971127"/>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fontAlgn="t">
              <a:spcBef>
                <a:spcPts val="0"/>
              </a:spcBef>
              <a:buClr>
                <a:srgbClr val="404040"/>
              </a:buClr>
            </a:pPr>
            <a:r>
              <a:rPr sz="3200" dirty="0">
                <a:latin typeface="Segoe UI Light" panose="020B0502040204020203" pitchFamily="34" charset="0"/>
                <a:cs typeface="Segoe UI Light" panose="020B0502040204020203" pitchFamily="34" charset="0"/>
              </a:rPr>
              <a:t>Audio</a:t>
            </a:r>
            <a:endParaRPr sz="2353"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44" y="1367246"/>
            <a:ext cx="3788887" cy="21387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606" y="934201"/>
            <a:ext cx="3150054" cy="2743200"/>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t="837" r="4114"/>
          <a:stretch/>
        </p:blipFill>
        <p:spPr>
          <a:xfrm>
            <a:off x="588085" y="4020671"/>
            <a:ext cx="3151803" cy="2743200"/>
          </a:xfrm>
          <a:prstGeom prst="rect">
            <a:avLst/>
          </a:prstGeom>
        </p:spPr>
      </p:pic>
      <p:pic>
        <p:nvPicPr>
          <p:cNvPr id="23" name="Picture 22"/>
          <p:cNvPicPr>
            <a:picLocks noChangeAspect="1"/>
          </p:cNvPicPr>
          <p:nvPr/>
        </p:nvPicPr>
        <p:blipFill rotWithShape="1">
          <a:blip r:embed="rId6">
            <a:extLst>
              <a:ext uri="{28A0092B-C50C-407E-A947-70E740481C1C}">
                <a14:useLocalDpi xmlns:a14="http://schemas.microsoft.com/office/drawing/2010/main" val="0"/>
              </a:ext>
            </a:extLst>
          </a:blip>
          <a:srcRect t="30" b="742"/>
          <a:stretch/>
        </p:blipFill>
        <p:spPr>
          <a:xfrm>
            <a:off x="4744965" y="4020671"/>
            <a:ext cx="3132375" cy="2743200"/>
          </a:xfrm>
          <a:prstGeom prst="rect">
            <a:avLst/>
          </a:prstGeom>
        </p:spPr>
      </p:pic>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r="4613"/>
          <a:stretch/>
        </p:blipFill>
        <p:spPr>
          <a:xfrm>
            <a:off x="4736430" y="934201"/>
            <a:ext cx="3149444" cy="2743200"/>
          </a:xfrm>
          <a:prstGeom prst="rect">
            <a:avLst/>
          </a:prstGeom>
        </p:spPr>
      </p:pic>
      <p:sp>
        <p:nvSpPr>
          <p:cNvPr id="10" name="Text Placeholder 2"/>
          <p:cNvSpPr txBox="1">
            <a:spLocks/>
          </p:cNvSpPr>
          <p:nvPr/>
        </p:nvSpPr>
        <p:spPr>
          <a:xfrm>
            <a:off x="1238689" y="887936"/>
            <a:ext cx="1850594" cy="479310"/>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fontAlgn="t">
              <a:spcBef>
                <a:spcPts val="0"/>
              </a:spcBef>
              <a:buClr>
                <a:srgbClr val="404040"/>
              </a:buClr>
            </a:pPr>
            <a:r>
              <a:rPr smtClean="0">
                <a:latin typeface="Segoe UI Light" panose="020B0502040204020203" pitchFamily="34" charset="0"/>
                <a:cs typeface="Segoe UI Light" panose="020B0502040204020203" pitchFamily="34" charset="0"/>
              </a:rPr>
              <a:t>Color</a:t>
            </a:r>
            <a:endParaRPr sz="1800" dirty="0">
              <a:latin typeface="Segoe UI Light" panose="020B0502040204020203" pitchFamily="34" charset="0"/>
              <a:cs typeface="Segoe UI Light" panose="020B0502040204020203" pitchFamily="34" charset="0"/>
            </a:endParaRPr>
          </a:p>
        </p:txBody>
      </p:sp>
      <p:sp>
        <p:nvSpPr>
          <p:cNvPr id="11" name="Text Placeholder 2"/>
          <p:cNvSpPr txBox="1">
            <a:spLocks/>
          </p:cNvSpPr>
          <p:nvPr/>
        </p:nvSpPr>
        <p:spPr>
          <a:xfrm>
            <a:off x="5385855" y="454891"/>
            <a:ext cx="1850594" cy="479310"/>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fontAlgn="t">
              <a:spcBef>
                <a:spcPts val="0"/>
              </a:spcBef>
              <a:buClr>
                <a:srgbClr val="404040"/>
              </a:buClr>
            </a:pPr>
            <a:r>
              <a:rPr dirty="0" smtClean="0">
                <a:latin typeface="Segoe UI Light" panose="020B0502040204020203" pitchFamily="34" charset="0"/>
                <a:cs typeface="Segoe UI Light" panose="020B0502040204020203" pitchFamily="34" charset="0"/>
              </a:rPr>
              <a:t>Infrared</a:t>
            </a:r>
            <a:endParaRPr sz="1800" dirty="0">
              <a:latin typeface="Segoe UI Light" panose="020B0502040204020203" pitchFamily="34" charset="0"/>
              <a:cs typeface="Segoe UI Light" panose="020B0502040204020203" pitchFamily="34" charset="0"/>
            </a:endParaRPr>
          </a:p>
        </p:txBody>
      </p:sp>
      <p:sp>
        <p:nvSpPr>
          <p:cNvPr id="12" name="Text Placeholder 2"/>
          <p:cNvSpPr txBox="1">
            <a:spLocks/>
          </p:cNvSpPr>
          <p:nvPr/>
        </p:nvSpPr>
        <p:spPr>
          <a:xfrm>
            <a:off x="9364167" y="474303"/>
            <a:ext cx="1850594" cy="479310"/>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fontAlgn="t">
              <a:spcBef>
                <a:spcPts val="0"/>
              </a:spcBef>
              <a:buClr>
                <a:srgbClr val="404040"/>
              </a:buClr>
            </a:pPr>
            <a:r>
              <a:rPr dirty="0" smtClean="0">
                <a:latin typeface="Segoe UI Light" panose="020B0502040204020203" pitchFamily="34" charset="0"/>
                <a:cs typeface="Segoe UI Light" panose="020B0502040204020203" pitchFamily="34" charset="0"/>
              </a:rPr>
              <a:t>Depth</a:t>
            </a:r>
            <a:endParaRPr sz="1800" dirty="0">
              <a:latin typeface="Segoe UI Light" panose="020B0502040204020203" pitchFamily="34" charset="0"/>
              <a:cs typeface="Segoe UI Light" panose="020B0502040204020203" pitchFamily="34" charset="0"/>
            </a:endParaRPr>
          </a:p>
        </p:txBody>
      </p:sp>
      <p:sp>
        <p:nvSpPr>
          <p:cNvPr id="13" name="Text Placeholder 2"/>
          <p:cNvSpPr txBox="1">
            <a:spLocks/>
          </p:cNvSpPr>
          <p:nvPr/>
        </p:nvSpPr>
        <p:spPr>
          <a:xfrm>
            <a:off x="1238689" y="3554080"/>
            <a:ext cx="1850594" cy="479310"/>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fontAlgn="t">
              <a:spcBef>
                <a:spcPts val="0"/>
              </a:spcBef>
              <a:buClr>
                <a:srgbClr val="404040"/>
              </a:buClr>
            </a:pPr>
            <a:r>
              <a:rPr dirty="0" err="1" smtClean="0">
                <a:latin typeface="Segoe UI Light" panose="020B0502040204020203" pitchFamily="34" charset="0"/>
                <a:cs typeface="Segoe UI Light" panose="020B0502040204020203" pitchFamily="34" charset="0"/>
              </a:rPr>
              <a:t>BodyIndex</a:t>
            </a:r>
            <a:endParaRPr sz="1800" dirty="0">
              <a:latin typeface="Segoe UI Light" panose="020B0502040204020203" pitchFamily="34" charset="0"/>
              <a:cs typeface="Segoe UI Light" panose="020B0502040204020203" pitchFamily="34" charset="0"/>
            </a:endParaRPr>
          </a:p>
        </p:txBody>
      </p:sp>
      <p:sp>
        <p:nvSpPr>
          <p:cNvPr id="14" name="Text Placeholder 2"/>
          <p:cNvSpPr txBox="1">
            <a:spLocks/>
          </p:cNvSpPr>
          <p:nvPr/>
        </p:nvSpPr>
        <p:spPr>
          <a:xfrm>
            <a:off x="5385855" y="3554080"/>
            <a:ext cx="1850594" cy="479310"/>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fontAlgn="t">
              <a:spcBef>
                <a:spcPts val="0"/>
              </a:spcBef>
              <a:buClr>
                <a:srgbClr val="404040"/>
              </a:buClr>
            </a:pPr>
            <a:r>
              <a:rPr dirty="0" smtClean="0">
                <a:latin typeface="Segoe UI Light" panose="020B0502040204020203" pitchFamily="34" charset="0"/>
                <a:cs typeface="Segoe UI Light" panose="020B0502040204020203" pitchFamily="34" charset="0"/>
              </a:rPr>
              <a:t>Body</a:t>
            </a:r>
            <a:endParaRPr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4853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Kinect Evolution</a:t>
            </a:r>
            <a:endParaRPr lang="en-US" dirty="0"/>
          </a:p>
        </p:txBody>
      </p:sp>
    </p:spTree>
    <p:extLst>
      <p:ext uri="{BB962C8B-B14F-4D97-AF65-F5344CB8AC3E}">
        <p14:creationId xmlns:p14="http://schemas.microsoft.com/office/powerpoint/2010/main" val="294672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303171" y="1546632"/>
            <a:ext cx="7171401" cy="4539613"/>
          </a:xfrm>
        </p:spPr>
        <p:txBody>
          <a:bodyPr/>
          <a:lstStyle/>
          <a:p>
            <a:pPr marL="560241" indent="-560241">
              <a:buFont typeface="Arial" panose="020B0604020202020204" pitchFamily="34" charset="0"/>
              <a:buChar char="•"/>
            </a:pPr>
            <a:r>
              <a:rPr lang="en-US" sz="3200" b="0" dirty="0" smtClean="0">
                <a:latin typeface="Segoe UI Light" panose="020B0502040204020203" pitchFamily="34" charset="0"/>
                <a:cs typeface="Segoe UI Light" panose="020B0502040204020203" pitchFamily="34" charset="0"/>
              </a:rPr>
              <a:t>Color Sensor</a:t>
            </a:r>
          </a:p>
          <a:p>
            <a:pPr marL="1132933" lvl="1" indent="-560241">
              <a:buFont typeface="Arial" panose="020B0604020202020204" pitchFamily="34" charset="0"/>
              <a:buChar char="•"/>
            </a:pPr>
            <a:r>
              <a:rPr lang="en-US" dirty="0" smtClean="0"/>
              <a:t>1920 x 1080 </a:t>
            </a:r>
          </a:p>
          <a:p>
            <a:pPr marL="1132933" lvl="1" indent="-560241">
              <a:buFont typeface="Arial" panose="020B0604020202020204" pitchFamily="34" charset="0"/>
              <a:buChar char="•"/>
            </a:pPr>
            <a:r>
              <a:rPr lang="en-US" dirty="0" smtClean="0"/>
              <a:t>30 or 15 fps, based on lighting conditions</a:t>
            </a:r>
          </a:p>
          <a:p>
            <a:pPr marL="1132933" lvl="1" indent="-560241">
              <a:buFont typeface="Arial" panose="020B0604020202020204" pitchFamily="34" charset="0"/>
              <a:buChar char="•"/>
            </a:pPr>
            <a:endParaRPr lang="en-US" dirty="0"/>
          </a:p>
          <a:p>
            <a:pPr marL="390235" indent="-560241">
              <a:buFont typeface="Arial" panose="020B0604020202020204" pitchFamily="34" charset="0"/>
              <a:buChar char="•"/>
            </a:pPr>
            <a:r>
              <a:rPr lang="en-US" sz="3200" b="0" dirty="0" smtClean="0">
                <a:latin typeface="Segoe UI Light" panose="020B0502040204020203" pitchFamily="34" charset="0"/>
                <a:cs typeface="Segoe UI Light" panose="020B0502040204020203" pitchFamily="34" charset="0"/>
              </a:rPr>
              <a:t>IR</a:t>
            </a:r>
            <a:r>
              <a:rPr lang="en-US" b="0" dirty="0" smtClean="0">
                <a:latin typeface="Segoe UI Light" panose="020B0502040204020203" pitchFamily="34" charset="0"/>
                <a:cs typeface="Segoe UI Light" panose="020B0502040204020203" pitchFamily="34" charset="0"/>
              </a:rPr>
              <a:t> </a:t>
            </a:r>
            <a:r>
              <a:rPr lang="en-US" sz="3200" b="0" dirty="0" smtClean="0">
                <a:latin typeface="Segoe UI Light" panose="020B0502040204020203" pitchFamily="34" charset="0"/>
                <a:cs typeface="Segoe UI Light" panose="020B0502040204020203" pitchFamily="34" charset="0"/>
              </a:rPr>
              <a:t>Sensor</a:t>
            </a:r>
          </a:p>
          <a:p>
            <a:pPr marL="1132933" lvl="1" indent="-560241">
              <a:buFont typeface="Arial" panose="020B0604020202020204" pitchFamily="34" charset="0"/>
              <a:buChar char="•"/>
            </a:pPr>
            <a:r>
              <a:rPr lang="en-US" dirty="0" smtClean="0"/>
              <a:t>512 x 424</a:t>
            </a:r>
          </a:p>
          <a:p>
            <a:pPr marL="1132933" lvl="1" indent="-560241">
              <a:buFont typeface="Arial" panose="020B0604020202020204" pitchFamily="34" charset="0"/>
              <a:buChar char="•"/>
            </a:pPr>
            <a:r>
              <a:rPr lang="en-US" b="0" dirty="0" smtClean="0">
                <a:latin typeface="Segoe UI Light" panose="020B0502040204020203" pitchFamily="34" charset="0"/>
                <a:cs typeface="Segoe UI Light" panose="020B0502040204020203" pitchFamily="34" charset="0"/>
              </a:rPr>
              <a:t>30 fps</a:t>
            </a:r>
          </a:p>
        </p:txBody>
      </p:sp>
      <p:sp>
        <p:nvSpPr>
          <p:cNvPr id="2" name="Title 1"/>
          <p:cNvSpPr>
            <a:spLocks noGrp="1"/>
          </p:cNvSpPr>
          <p:nvPr>
            <p:ph type="title"/>
          </p:nvPr>
        </p:nvSpPr>
        <p:spPr/>
        <p:txBody>
          <a:bodyPr/>
          <a:lstStyle/>
          <a:p>
            <a:r>
              <a:rPr lang="en-US" dirty="0" smtClean="0"/>
              <a:t>Two Physical “Image” Sensors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27" y="1189494"/>
            <a:ext cx="3927418" cy="221697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402" y="3555100"/>
            <a:ext cx="3738978" cy="3106443"/>
          </a:xfrm>
          <a:prstGeom prst="rect">
            <a:avLst/>
          </a:prstGeom>
        </p:spPr>
      </p:pic>
    </p:spTree>
    <p:extLst>
      <p:ext uri="{BB962C8B-B14F-4D97-AF65-F5344CB8AC3E}">
        <p14:creationId xmlns:p14="http://schemas.microsoft.com/office/powerpoint/2010/main" val="356347685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3544" y="1093468"/>
            <a:ext cx="8605649" cy="4930336"/>
          </a:xfrm>
        </p:spPr>
        <p:txBody>
          <a:bodyPr/>
          <a:lstStyle/>
          <a:p>
            <a:r>
              <a:rPr lang="en-US" b="0" dirty="0" smtClean="0"/>
              <a:t>Range is 0.5-4.5 meters</a:t>
            </a:r>
          </a:p>
          <a:p>
            <a:r>
              <a:rPr lang="en-US" b="0" dirty="0" smtClean="0"/>
              <a:t>Frame data is a collection of Body objects each with 25 joints</a:t>
            </a:r>
          </a:p>
          <a:p>
            <a:pPr lvl="1"/>
            <a:r>
              <a:rPr lang="en-US" sz="2800" dirty="0" smtClean="0"/>
              <a:t>Each joint has position in 3D space and an orientation</a:t>
            </a:r>
          </a:p>
          <a:p>
            <a:r>
              <a:rPr lang="en-US" b="0" dirty="0" smtClean="0"/>
              <a:t>Up to six simultaneous bodies</a:t>
            </a:r>
          </a:p>
          <a:p>
            <a:r>
              <a:rPr lang="en-US" b="0" dirty="0" smtClean="0"/>
              <a:t>30fps</a:t>
            </a:r>
          </a:p>
          <a:p>
            <a:r>
              <a:rPr lang="en-US" b="0" dirty="0" smtClean="0"/>
              <a:t>Hand State on 2 bodies</a:t>
            </a:r>
          </a:p>
          <a:p>
            <a:r>
              <a:rPr lang="en-US" b="0" dirty="0" smtClean="0"/>
              <a:t>Lean</a:t>
            </a:r>
            <a:endParaRPr lang="en-US" b="0" dirty="0"/>
          </a:p>
        </p:txBody>
      </p:sp>
      <p:sp>
        <p:nvSpPr>
          <p:cNvPr id="3" name="Title 2"/>
          <p:cNvSpPr>
            <a:spLocks noGrp="1"/>
          </p:cNvSpPr>
          <p:nvPr>
            <p:ph type="title"/>
          </p:nvPr>
        </p:nvSpPr>
        <p:spPr/>
        <p:txBody>
          <a:bodyPr/>
          <a:lstStyle/>
          <a:p>
            <a:r>
              <a:rPr lang="en-US" dirty="0" smtClean="0"/>
              <a:t>Body</a:t>
            </a:r>
            <a:endParaRPr lang="en-US" dirty="0"/>
          </a:p>
        </p:txBody>
      </p:sp>
      <p:sp>
        <p:nvSpPr>
          <p:cNvPr id="7" name="Oval 6"/>
          <p:cNvSpPr/>
          <p:nvPr/>
        </p:nvSpPr>
        <p:spPr>
          <a:xfrm>
            <a:off x="10190383" y="3060364"/>
            <a:ext cx="152378" cy="152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pic>
        <p:nvPicPr>
          <p:cNvPr id="8"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85275" y="368602"/>
            <a:ext cx="3170287" cy="6123183"/>
          </a:xfrm>
          <a:prstGeom prst="rect">
            <a:avLst/>
          </a:prstGeom>
          <a:ln>
            <a:noFill/>
          </a:ln>
          <a:effectLst/>
        </p:spPr>
      </p:pic>
      <p:cxnSp>
        <p:nvCxnSpPr>
          <p:cNvPr id="9" name="Straight Connector 8"/>
          <p:cNvCxnSpPr>
            <a:stCxn id="24" idx="3"/>
          </p:cNvCxnSpPr>
          <p:nvPr/>
        </p:nvCxnSpPr>
        <p:spPr>
          <a:xfrm flipH="1">
            <a:off x="9335080" y="1607704"/>
            <a:ext cx="315723" cy="925237"/>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H="1">
            <a:off x="9323731" y="2602513"/>
            <a:ext cx="17717" cy="838798"/>
          </a:xfrm>
          <a:prstGeom prst="line">
            <a:avLst/>
          </a:prstGeom>
        </p:spPr>
        <p:style>
          <a:lnRef idx="3">
            <a:schemeClr val="dk1"/>
          </a:lnRef>
          <a:fillRef idx="0">
            <a:schemeClr val="dk1"/>
          </a:fillRef>
          <a:effectRef idx="2">
            <a:schemeClr val="dk1"/>
          </a:effectRef>
          <a:fontRef idx="minor">
            <a:schemeClr val="tx1"/>
          </a:fontRef>
        </p:style>
      </p:cxnSp>
      <p:sp>
        <p:nvSpPr>
          <p:cNvPr id="11" name="Oval 10"/>
          <p:cNvSpPr/>
          <p:nvPr/>
        </p:nvSpPr>
        <p:spPr>
          <a:xfrm>
            <a:off x="9258891" y="2458550"/>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cxnSp>
        <p:nvCxnSpPr>
          <p:cNvPr id="12" name="Straight Connector 11"/>
          <p:cNvCxnSpPr/>
          <p:nvPr/>
        </p:nvCxnSpPr>
        <p:spPr>
          <a:xfrm>
            <a:off x="9326829" y="3431786"/>
            <a:ext cx="67332" cy="609514"/>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360494" y="3431787"/>
            <a:ext cx="301657" cy="238091"/>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a:stCxn id="25" idx="5"/>
          </p:cNvCxnSpPr>
          <p:nvPr/>
        </p:nvCxnSpPr>
        <p:spPr>
          <a:xfrm>
            <a:off x="10901390" y="1607705"/>
            <a:ext cx="212788" cy="868095"/>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11152272" y="2544263"/>
            <a:ext cx="438087" cy="1354183"/>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11439532" y="3346074"/>
            <a:ext cx="398443" cy="204758"/>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a:stCxn id="24" idx="6"/>
            <a:endCxn id="22" idx="2"/>
          </p:cNvCxnSpPr>
          <p:nvPr/>
        </p:nvCxnSpPr>
        <p:spPr>
          <a:xfrm flipV="1">
            <a:off x="9780867" y="1527956"/>
            <a:ext cx="410863" cy="25874"/>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2" idx="6"/>
            <a:endCxn id="25" idx="2"/>
          </p:cNvCxnSpPr>
          <p:nvPr/>
        </p:nvCxnSpPr>
        <p:spPr>
          <a:xfrm>
            <a:off x="10344109" y="1527956"/>
            <a:ext cx="427217" cy="25874"/>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stCxn id="22" idx="0"/>
            <a:endCxn id="20" idx="4"/>
          </p:cNvCxnSpPr>
          <p:nvPr/>
        </p:nvCxnSpPr>
        <p:spPr>
          <a:xfrm flipV="1">
            <a:off x="10267919" y="816379"/>
            <a:ext cx="5753" cy="635388"/>
          </a:xfrm>
          <a:prstGeom prst="line">
            <a:avLst/>
          </a:prstGeom>
        </p:spPr>
        <p:style>
          <a:lnRef idx="3">
            <a:schemeClr val="dk1"/>
          </a:lnRef>
          <a:fillRef idx="0">
            <a:schemeClr val="dk1"/>
          </a:fillRef>
          <a:effectRef idx="2">
            <a:schemeClr val="dk1"/>
          </a:effectRef>
          <a:fontRef idx="minor">
            <a:schemeClr val="tx1"/>
          </a:fontRef>
        </p:style>
      </p:cxnSp>
      <p:sp>
        <p:nvSpPr>
          <p:cNvPr id="20" name="Oval 19"/>
          <p:cNvSpPr/>
          <p:nvPr/>
        </p:nvSpPr>
        <p:spPr>
          <a:xfrm>
            <a:off x="10197483" y="664000"/>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cxnSp>
        <p:nvCxnSpPr>
          <p:cNvPr id="21" name="Straight Connector 20"/>
          <p:cNvCxnSpPr>
            <a:stCxn id="38" idx="0"/>
            <a:endCxn id="22" idx="4"/>
          </p:cNvCxnSpPr>
          <p:nvPr/>
        </p:nvCxnSpPr>
        <p:spPr>
          <a:xfrm flipH="1" flipV="1">
            <a:off x="10267920" y="1604145"/>
            <a:ext cx="4581" cy="1471403"/>
          </a:xfrm>
          <a:prstGeom prst="line">
            <a:avLst/>
          </a:prstGeom>
        </p:spPr>
        <p:style>
          <a:lnRef idx="3">
            <a:schemeClr val="dk1"/>
          </a:lnRef>
          <a:fillRef idx="0">
            <a:schemeClr val="dk1"/>
          </a:fillRef>
          <a:effectRef idx="2">
            <a:schemeClr val="dk1"/>
          </a:effectRef>
          <a:fontRef idx="minor">
            <a:schemeClr val="tx1"/>
          </a:fontRef>
        </p:style>
      </p:cxnSp>
      <p:sp>
        <p:nvSpPr>
          <p:cNvPr id="22" name="Oval 21"/>
          <p:cNvSpPr/>
          <p:nvPr/>
        </p:nvSpPr>
        <p:spPr>
          <a:xfrm>
            <a:off x="10191730" y="1451767"/>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3" name="Oval 22"/>
          <p:cNvSpPr/>
          <p:nvPr/>
        </p:nvSpPr>
        <p:spPr>
          <a:xfrm>
            <a:off x="10191282" y="1204278"/>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4" name="Oval 23"/>
          <p:cNvSpPr/>
          <p:nvPr/>
        </p:nvSpPr>
        <p:spPr>
          <a:xfrm>
            <a:off x="9628488" y="1477641"/>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5" name="Oval 24"/>
          <p:cNvSpPr/>
          <p:nvPr/>
        </p:nvSpPr>
        <p:spPr>
          <a:xfrm>
            <a:off x="10771326" y="1477641"/>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6" name="Oval 25"/>
          <p:cNvSpPr/>
          <p:nvPr/>
        </p:nvSpPr>
        <p:spPr>
          <a:xfrm>
            <a:off x="11037988" y="2439503"/>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7" name="Oval 26"/>
          <p:cNvSpPr/>
          <p:nvPr/>
        </p:nvSpPr>
        <p:spPr>
          <a:xfrm>
            <a:off x="11342745" y="3279242"/>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8" name="Oval 27"/>
          <p:cNvSpPr/>
          <p:nvPr/>
        </p:nvSpPr>
        <p:spPr>
          <a:xfrm>
            <a:off x="9247542" y="3372263"/>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9" name="Oval 28"/>
          <p:cNvSpPr/>
          <p:nvPr/>
        </p:nvSpPr>
        <p:spPr>
          <a:xfrm>
            <a:off x="9533829" y="3553213"/>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0" name="Oval 29"/>
          <p:cNvSpPr/>
          <p:nvPr/>
        </p:nvSpPr>
        <p:spPr>
          <a:xfrm>
            <a:off x="9304595" y="3898446"/>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1" name="Oval 30"/>
          <p:cNvSpPr/>
          <p:nvPr/>
        </p:nvSpPr>
        <p:spPr>
          <a:xfrm>
            <a:off x="9274782" y="3619878"/>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2" name="Oval 31"/>
          <p:cNvSpPr/>
          <p:nvPr/>
        </p:nvSpPr>
        <p:spPr>
          <a:xfrm>
            <a:off x="10199907" y="2146094"/>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3" name="Oval 32"/>
          <p:cNvSpPr/>
          <p:nvPr/>
        </p:nvSpPr>
        <p:spPr>
          <a:xfrm>
            <a:off x="11695120" y="3441310"/>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4" name="Oval 33"/>
          <p:cNvSpPr/>
          <p:nvPr/>
        </p:nvSpPr>
        <p:spPr>
          <a:xfrm>
            <a:off x="11409410" y="3515118"/>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5" name="Oval 34"/>
          <p:cNvSpPr/>
          <p:nvPr/>
        </p:nvSpPr>
        <p:spPr>
          <a:xfrm>
            <a:off x="11495124" y="3762733"/>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cxnSp>
        <p:nvCxnSpPr>
          <p:cNvPr id="36" name="Straight Connector 35"/>
          <p:cNvCxnSpPr>
            <a:stCxn id="38" idx="6"/>
            <a:endCxn id="52" idx="2"/>
          </p:cNvCxnSpPr>
          <p:nvPr/>
        </p:nvCxnSpPr>
        <p:spPr>
          <a:xfrm>
            <a:off x="10348691" y="3151737"/>
            <a:ext cx="160732" cy="13387"/>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a:stCxn id="51" idx="6"/>
            <a:endCxn id="38" idx="2"/>
          </p:cNvCxnSpPr>
          <p:nvPr/>
        </p:nvCxnSpPr>
        <p:spPr>
          <a:xfrm flipV="1">
            <a:off x="10028756" y="3151737"/>
            <a:ext cx="167557" cy="13387"/>
          </a:xfrm>
          <a:prstGeom prst="line">
            <a:avLst/>
          </a:prstGeom>
        </p:spPr>
        <p:style>
          <a:lnRef idx="3">
            <a:schemeClr val="dk1"/>
          </a:lnRef>
          <a:fillRef idx="0">
            <a:schemeClr val="dk1"/>
          </a:fillRef>
          <a:effectRef idx="2">
            <a:schemeClr val="dk1"/>
          </a:effectRef>
          <a:fontRef idx="minor">
            <a:schemeClr val="tx1"/>
          </a:fontRef>
        </p:style>
      </p:cxnSp>
      <p:sp>
        <p:nvSpPr>
          <p:cNvPr id="38" name="Oval 37"/>
          <p:cNvSpPr/>
          <p:nvPr/>
        </p:nvSpPr>
        <p:spPr>
          <a:xfrm>
            <a:off x="10196311" y="3075549"/>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cxnSp>
        <p:nvCxnSpPr>
          <p:cNvPr id="39" name="Straight Connector 38"/>
          <p:cNvCxnSpPr>
            <a:stCxn id="51" idx="4"/>
            <a:endCxn id="46" idx="0"/>
          </p:cNvCxnSpPr>
          <p:nvPr/>
        </p:nvCxnSpPr>
        <p:spPr>
          <a:xfrm>
            <a:off x="9952565" y="3241313"/>
            <a:ext cx="88074" cy="1409501"/>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a:stCxn id="52" idx="4"/>
            <a:endCxn id="47" idx="0"/>
          </p:cNvCxnSpPr>
          <p:nvPr/>
        </p:nvCxnSpPr>
        <p:spPr>
          <a:xfrm flipH="1">
            <a:off x="10467146" y="3241313"/>
            <a:ext cx="118466" cy="1419025"/>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0055153" y="4736526"/>
            <a:ext cx="61675" cy="1295216"/>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flipH="1">
            <a:off x="10409429" y="4765098"/>
            <a:ext cx="66664" cy="1295216"/>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p:cNvCxnSpPr/>
          <p:nvPr/>
        </p:nvCxnSpPr>
        <p:spPr>
          <a:xfrm>
            <a:off x="10409427" y="6107932"/>
            <a:ext cx="152378" cy="171426"/>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flipH="1">
            <a:off x="9980864" y="6067457"/>
            <a:ext cx="139064" cy="183331"/>
          </a:xfrm>
          <a:prstGeom prst="line">
            <a:avLst/>
          </a:prstGeom>
        </p:spPr>
        <p:style>
          <a:lnRef idx="3">
            <a:schemeClr val="dk1"/>
          </a:lnRef>
          <a:fillRef idx="0">
            <a:schemeClr val="dk1"/>
          </a:fillRef>
          <a:effectRef idx="2">
            <a:schemeClr val="dk1"/>
          </a:effectRef>
          <a:fontRef idx="minor">
            <a:schemeClr val="tx1"/>
          </a:fontRef>
        </p:style>
      </p:cxnSp>
      <p:sp>
        <p:nvSpPr>
          <p:cNvPr id="45" name="Oval 44"/>
          <p:cNvSpPr/>
          <p:nvPr/>
        </p:nvSpPr>
        <p:spPr>
          <a:xfrm>
            <a:off x="9882929" y="6193122"/>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46" name="Oval 45"/>
          <p:cNvSpPr/>
          <p:nvPr/>
        </p:nvSpPr>
        <p:spPr>
          <a:xfrm>
            <a:off x="9964450" y="4650814"/>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47" name="Oval 46"/>
          <p:cNvSpPr/>
          <p:nvPr/>
        </p:nvSpPr>
        <p:spPr>
          <a:xfrm>
            <a:off x="10390957" y="4660337"/>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48" name="Oval 47"/>
          <p:cNvSpPr/>
          <p:nvPr/>
        </p:nvSpPr>
        <p:spPr>
          <a:xfrm>
            <a:off x="10314768" y="5991266"/>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49" name="Oval 48"/>
          <p:cNvSpPr/>
          <p:nvPr/>
        </p:nvSpPr>
        <p:spPr>
          <a:xfrm>
            <a:off x="10019535" y="5984125"/>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50" name="Oval 49"/>
          <p:cNvSpPr/>
          <p:nvPr/>
        </p:nvSpPr>
        <p:spPr>
          <a:xfrm>
            <a:off x="10489329" y="6201474"/>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51" name="Oval 50"/>
          <p:cNvSpPr/>
          <p:nvPr/>
        </p:nvSpPr>
        <p:spPr>
          <a:xfrm>
            <a:off x="9876376" y="3088934"/>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52" name="Oval 51"/>
          <p:cNvSpPr/>
          <p:nvPr/>
        </p:nvSpPr>
        <p:spPr>
          <a:xfrm>
            <a:off x="10509422" y="3088934"/>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53" name="Oval 52"/>
          <p:cNvSpPr/>
          <p:nvPr/>
        </p:nvSpPr>
        <p:spPr>
          <a:xfrm>
            <a:off x="10196311" y="1204278"/>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4" name="Oval 53"/>
          <p:cNvSpPr/>
          <p:nvPr/>
        </p:nvSpPr>
        <p:spPr>
          <a:xfrm>
            <a:off x="10196311" y="1451767"/>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5" name="Oval 54"/>
          <p:cNvSpPr/>
          <p:nvPr/>
        </p:nvSpPr>
        <p:spPr>
          <a:xfrm>
            <a:off x="10200488" y="2146094"/>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6" name="Oval 55"/>
          <p:cNvSpPr/>
          <p:nvPr/>
        </p:nvSpPr>
        <p:spPr>
          <a:xfrm>
            <a:off x="10190383" y="3077749"/>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7" name="Oval 56"/>
          <p:cNvSpPr/>
          <p:nvPr/>
        </p:nvSpPr>
        <p:spPr>
          <a:xfrm>
            <a:off x="9876581" y="3088934"/>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8" name="Oval 57"/>
          <p:cNvSpPr/>
          <p:nvPr/>
        </p:nvSpPr>
        <p:spPr>
          <a:xfrm>
            <a:off x="10509422" y="3088934"/>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9" name="Oval 58"/>
          <p:cNvSpPr/>
          <p:nvPr/>
        </p:nvSpPr>
        <p:spPr>
          <a:xfrm>
            <a:off x="11495704" y="3762733"/>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60" name="Oval 59"/>
          <p:cNvSpPr/>
          <p:nvPr/>
        </p:nvSpPr>
        <p:spPr>
          <a:xfrm>
            <a:off x="11697874" y="3438929"/>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61" name="Oval 60"/>
          <p:cNvSpPr/>
          <p:nvPr/>
        </p:nvSpPr>
        <p:spPr>
          <a:xfrm>
            <a:off x="9534410" y="3558636"/>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62" name="Oval 61"/>
          <p:cNvSpPr/>
          <p:nvPr/>
        </p:nvSpPr>
        <p:spPr>
          <a:xfrm>
            <a:off x="9304595" y="3903869"/>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613" y="4141275"/>
            <a:ext cx="3337336" cy="2643864"/>
          </a:xfrm>
          <a:prstGeom prst="rect">
            <a:avLst/>
          </a:prstGeom>
        </p:spPr>
      </p:pic>
    </p:spTree>
    <p:extLst>
      <p:ext uri="{BB962C8B-B14F-4D97-AF65-F5344CB8AC3E}">
        <p14:creationId xmlns:p14="http://schemas.microsoft.com/office/powerpoint/2010/main" val="3785535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3239" y="1635896"/>
            <a:ext cx="11819523" cy="4931036"/>
          </a:xfrm>
        </p:spPr>
        <p:txBody>
          <a:bodyPr/>
          <a:lstStyle/>
          <a:p>
            <a:pPr rtl="0" eaLnBrk="1" latinLnBrk="0" hangingPunct="1"/>
            <a:r>
              <a:rPr lang="en-US" b="0" kern="1200" dirty="0">
                <a:gradFill>
                  <a:gsLst>
                    <a:gs pos="1250">
                      <a:schemeClr val="tx1"/>
                    </a:gs>
                    <a:gs pos="100000">
                      <a:schemeClr val="tx1"/>
                    </a:gs>
                  </a:gsLst>
                  <a:lin ang="5400000" scaled="0"/>
                </a:gradFill>
                <a:ea typeface="+mn-ea"/>
              </a:rPr>
              <a:t>Data is audio samples captured over a specific interval of time</a:t>
            </a:r>
          </a:p>
          <a:p>
            <a:pPr rtl="0" eaLnBrk="1" latinLnBrk="0" hangingPunct="1"/>
            <a:r>
              <a:rPr lang="en-US" b="0" kern="1200" dirty="0">
                <a:gradFill>
                  <a:gsLst>
                    <a:gs pos="1250">
                      <a:schemeClr val="tx1"/>
                    </a:gs>
                    <a:gs pos="100000">
                      <a:schemeClr val="tx1"/>
                    </a:gs>
                  </a:gsLst>
                  <a:lin ang="5400000" scaled="0"/>
                </a:gradFill>
                <a:ea typeface="+mn-ea"/>
              </a:rPr>
              <a:t>Audio data is associated with an “audio </a:t>
            </a:r>
            <a:r>
              <a:rPr lang="en-US" b="0" kern="1200" dirty="0" smtClean="0">
                <a:gradFill>
                  <a:gsLst>
                    <a:gs pos="1250">
                      <a:schemeClr val="tx1"/>
                    </a:gs>
                    <a:gs pos="100000">
                      <a:schemeClr val="tx1"/>
                    </a:gs>
                  </a:gsLst>
                  <a:lin ang="5400000" scaled="0"/>
                </a:gradFill>
                <a:ea typeface="+mn-ea"/>
              </a:rPr>
              <a:t>beam”</a:t>
            </a:r>
          </a:p>
          <a:p>
            <a:pPr lvl="1"/>
            <a:r>
              <a:rPr lang="en-US" dirty="0" smtClean="0"/>
              <a:t>A</a:t>
            </a:r>
            <a:r>
              <a:rPr lang="en-US" kern="1200" dirty="0" smtClean="0">
                <a:gradFill>
                  <a:gsLst>
                    <a:gs pos="1250">
                      <a:schemeClr val="tx1"/>
                    </a:gs>
                    <a:gs pos="100000">
                      <a:schemeClr val="tx1"/>
                    </a:gs>
                  </a:gsLst>
                  <a:lin ang="5400000" scaled="0"/>
                </a:gradFill>
                <a:ea typeface="+mn-ea"/>
              </a:rPr>
              <a:t> </a:t>
            </a:r>
            <a:r>
              <a:rPr lang="en-US" kern="1200" dirty="0">
                <a:gradFill>
                  <a:gsLst>
                    <a:gs pos="1250">
                      <a:schemeClr val="tx1"/>
                    </a:gs>
                    <a:gs pos="100000">
                      <a:schemeClr val="tx1"/>
                    </a:gs>
                  </a:gsLst>
                  <a:lin ang="5400000" scaled="0"/>
                </a:gradFill>
                <a:ea typeface="+mn-ea"/>
              </a:rPr>
              <a:t>steerable “cone” of focus for </a:t>
            </a:r>
            <a:r>
              <a:rPr lang="en-US" kern="1200" dirty="0" smtClean="0">
                <a:gradFill>
                  <a:gsLst>
                    <a:gs pos="1250">
                      <a:schemeClr val="tx1"/>
                    </a:gs>
                    <a:gs pos="100000">
                      <a:schemeClr val="tx1"/>
                    </a:gs>
                  </a:gsLst>
                  <a:lin ang="5400000" scaled="0"/>
                </a:gradFill>
                <a:ea typeface="+mn-ea"/>
              </a:rPr>
              <a:t>audio</a:t>
            </a:r>
            <a:endParaRPr lang="en-US" dirty="0">
              <a:ea typeface="+mn-ea"/>
            </a:endParaRPr>
          </a:p>
          <a:p>
            <a:pPr lvl="1"/>
            <a:r>
              <a:rPr lang="en-US" kern="1200" dirty="0" smtClean="0">
                <a:gradFill>
                  <a:gsLst>
                    <a:gs pos="1250">
                      <a:schemeClr val="tx1"/>
                    </a:gs>
                    <a:gs pos="100000">
                      <a:schemeClr val="tx1"/>
                    </a:gs>
                  </a:gsLst>
                  <a:lin ang="5400000" scaled="0"/>
                </a:gradFill>
                <a:ea typeface="+mn-ea"/>
              </a:rPr>
              <a:t>May be automatically or manually aimed</a:t>
            </a:r>
            <a:endParaRPr lang="en-US" dirty="0" smtClean="0">
              <a:effectLst/>
            </a:endParaRPr>
          </a:p>
          <a:p>
            <a:endParaRPr lang="en-US" sz="2800" b="0" dirty="0"/>
          </a:p>
        </p:txBody>
      </p:sp>
      <p:sp>
        <p:nvSpPr>
          <p:cNvPr id="3" name="Title 2"/>
          <p:cNvSpPr>
            <a:spLocks noGrp="1"/>
          </p:cNvSpPr>
          <p:nvPr>
            <p:ph type="title"/>
          </p:nvPr>
        </p:nvSpPr>
        <p:spPr/>
        <p:txBody>
          <a:bodyPr/>
          <a:lstStyle/>
          <a:p>
            <a:r>
              <a:rPr lang="en-US" dirty="0" smtClean="0"/>
              <a:t>Audio</a:t>
            </a:r>
            <a:endParaRPr lang="en-US" dirty="0"/>
          </a:p>
        </p:txBody>
      </p:sp>
    </p:spTree>
    <p:extLst>
      <p:ext uri="{BB962C8B-B14F-4D97-AF65-F5344CB8AC3E}">
        <p14:creationId xmlns:p14="http://schemas.microsoft.com/office/powerpoint/2010/main" val="28691721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Architecture, HW Spec, Design Principles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6727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Setting Expectations</a:t>
            </a:r>
            <a:endParaRPr lang="en-US" dirty="0"/>
          </a:p>
        </p:txBody>
      </p:sp>
      <p:sp>
        <p:nvSpPr>
          <p:cNvPr id="3" name="Content Placeholder 2"/>
          <p:cNvSpPr>
            <a:spLocks noGrp="1"/>
          </p:cNvSpPr>
          <p:nvPr>
            <p:ph sz="quarter" idx="10"/>
          </p:nvPr>
        </p:nvSpPr>
        <p:spPr/>
        <p:txBody>
          <a:bodyPr/>
          <a:lstStyle/>
          <a:p>
            <a:r>
              <a:rPr lang="en-US" dirty="0" smtClean="0"/>
              <a:t>Target Audience</a:t>
            </a:r>
          </a:p>
          <a:p>
            <a:pPr lvl="1"/>
            <a:r>
              <a:rPr lang="en-US" dirty="0" smtClean="0"/>
              <a:t>Developers</a:t>
            </a:r>
          </a:p>
          <a:p>
            <a:pPr lvl="1"/>
            <a:r>
              <a:rPr lang="en-US" dirty="0" smtClean="0"/>
              <a:t>Creative coders</a:t>
            </a:r>
          </a:p>
          <a:p>
            <a:pPr lvl="1"/>
            <a:r>
              <a:rPr lang="en-US" dirty="0" smtClean="0"/>
              <a:t>Interaction designers</a:t>
            </a:r>
          </a:p>
          <a:p>
            <a:r>
              <a:rPr lang="en-US" dirty="0" smtClean="0"/>
              <a:t>Suggested Prerequisites/Supporting Material</a:t>
            </a:r>
          </a:p>
          <a:p>
            <a:pPr lvl="1"/>
            <a:r>
              <a:rPr lang="en-US" dirty="0" smtClean="0"/>
              <a:t>Programming experience with:  C#, C++, Visual Basic, or </a:t>
            </a:r>
            <a:r>
              <a:rPr lang="en-US" dirty="0" err="1" smtClean="0"/>
              <a:t>Javascript</a:t>
            </a:r>
            <a:endParaRPr lang="en-US" dirty="0" smtClean="0"/>
          </a:p>
          <a:p>
            <a:pPr lvl="1"/>
            <a:r>
              <a:rPr lang="en-US" dirty="0" smtClean="0"/>
              <a:t>Some familiarity with Visual Studio helpful but not required</a:t>
            </a:r>
          </a:p>
        </p:txBody>
      </p:sp>
    </p:spTree>
    <p:extLst>
      <p:ext uri="{BB962C8B-B14F-4D97-AF65-F5344CB8AC3E}">
        <p14:creationId xmlns:p14="http://schemas.microsoft.com/office/powerpoint/2010/main" val="19674073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High-level architecture</a:t>
            </a:r>
            <a:endParaRPr lang="en-US" dirty="0"/>
          </a:p>
        </p:txBody>
      </p:sp>
      <p:sp>
        <p:nvSpPr>
          <p:cNvPr id="4" name="Rectangle 3"/>
          <p:cNvSpPr/>
          <p:nvPr/>
        </p:nvSpPr>
        <p:spPr bwMode="auto">
          <a:xfrm>
            <a:off x="4535745" y="5061835"/>
            <a:ext cx="6938804" cy="6723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Kinect Drivers</a:t>
            </a:r>
          </a:p>
        </p:txBody>
      </p:sp>
      <p:sp>
        <p:nvSpPr>
          <p:cNvPr id="5" name="Rectangle 4"/>
          <p:cNvSpPr/>
          <p:nvPr/>
        </p:nvSpPr>
        <p:spPr bwMode="auto">
          <a:xfrm>
            <a:off x="4527257" y="4352165"/>
            <a:ext cx="6947291" cy="6349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Kinect Runtime</a:t>
            </a:r>
          </a:p>
        </p:txBody>
      </p:sp>
      <p:sp>
        <p:nvSpPr>
          <p:cNvPr id="6" name="Rectangle 5"/>
          <p:cNvSpPr/>
          <p:nvPr/>
        </p:nvSpPr>
        <p:spPr bwMode="auto">
          <a:xfrm>
            <a:off x="6397000" y="3306337"/>
            <a:ext cx="1718148"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8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.Net</a:t>
            </a:r>
            <a:endPar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a:p>
            <a:pPr algn="ctr" defTabSz="914102"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API</a:t>
            </a:r>
          </a:p>
        </p:txBody>
      </p:sp>
      <p:sp>
        <p:nvSpPr>
          <p:cNvPr id="7" name="Rectangle 6"/>
          <p:cNvSpPr/>
          <p:nvPr/>
        </p:nvSpPr>
        <p:spPr bwMode="auto">
          <a:xfrm>
            <a:off x="6397000" y="2265459"/>
            <a:ext cx="1718148"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8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.Net</a:t>
            </a:r>
            <a:endPar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a:p>
            <a:pPr algn="ctr" defTabSz="914102"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Apps</a:t>
            </a:r>
          </a:p>
        </p:txBody>
      </p:sp>
      <p:sp>
        <p:nvSpPr>
          <p:cNvPr id="8" name="Rectangle 7"/>
          <p:cNvSpPr/>
          <p:nvPr/>
        </p:nvSpPr>
        <p:spPr bwMode="auto">
          <a:xfrm>
            <a:off x="4531641" y="3306337"/>
            <a:ext cx="1718148"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Native API</a:t>
            </a:r>
          </a:p>
        </p:txBody>
      </p:sp>
      <p:sp>
        <p:nvSpPr>
          <p:cNvPr id="9" name="Rectangle 8"/>
          <p:cNvSpPr/>
          <p:nvPr/>
        </p:nvSpPr>
        <p:spPr bwMode="auto">
          <a:xfrm>
            <a:off x="4531641" y="2265459"/>
            <a:ext cx="1718148"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Native Apps</a:t>
            </a:r>
          </a:p>
        </p:txBody>
      </p:sp>
      <p:sp>
        <p:nvSpPr>
          <p:cNvPr id="10" name="Rectangle 9"/>
          <p:cNvSpPr/>
          <p:nvPr/>
        </p:nvSpPr>
        <p:spPr bwMode="auto">
          <a:xfrm>
            <a:off x="8262360" y="3306337"/>
            <a:ext cx="3212189"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800" dirty="0" err="1"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WinRT</a:t>
            </a:r>
            <a:r>
              <a:rPr lang="en-US" sz="28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 </a:t>
            </a: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API</a:t>
            </a:r>
          </a:p>
        </p:txBody>
      </p:sp>
      <p:sp>
        <p:nvSpPr>
          <p:cNvPr id="11" name="Rectangle 10"/>
          <p:cNvSpPr/>
          <p:nvPr/>
        </p:nvSpPr>
        <p:spPr bwMode="auto">
          <a:xfrm>
            <a:off x="8249767" y="2265459"/>
            <a:ext cx="3224781"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Windows Store Apps</a:t>
            </a:r>
          </a:p>
          <a:p>
            <a:pPr algn="ctr" defTabSz="914102"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C#, VB, JS, C++/CX</a:t>
            </a:r>
          </a:p>
        </p:txBody>
      </p:sp>
      <p:sp>
        <p:nvSpPr>
          <p:cNvPr id="12" name="Text Placeholder 2"/>
          <p:cNvSpPr>
            <a:spLocks noGrp="1"/>
          </p:cNvSpPr>
          <p:nvPr>
            <p:ph type="body" sz="quarter" idx="11"/>
          </p:nvPr>
        </p:nvSpPr>
        <p:spPr>
          <a:xfrm>
            <a:off x="277581" y="1636152"/>
            <a:ext cx="3876165" cy="4930336"/>
          </a:xfrm>
        </p:spPr>
        <p:txBody>
          <a:bodyPr/>
          <a:lstStyle/>
          <a:p>
            <a:r>
              <a:rPr lang="en-US" dirty="0" smtClean="0">
                <a:latin typeface="Segoe UI Light" panose="020B0502040204020203" pitchFamily="34" charset="0"/>
                <a:cs typeface="Segoe UI Light" panose="020B0502040204020203" pitchFamily="34" charset="0"/>
              </a:rPr>
              <a:t>	Multiple Kinect-enabled applications can run simultaneously</a:t>
            </a:r>
          </a:p>
        </p:txBody>
      </p:sp>
      <p:sp>
        <p:nvSpPr>
          <p:cNvPr id="13" name="Rectangle 12"/>
          <p:cNvSpPr/>
          <p:nvPr/>
        </p:nvSpPr>
        <p:spPr bwMode="auto">
          <a:xfrm>
            <a:off x="4527256" y="5808572"/>
            <a:ext cx="6947292" cy="6723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Physical Kinect Sensor</a:t>
            </a:r>
          </a:p>
        </p:txBody>
      </p:sp>
    </p:spTree>
    <p:extLst>
      <p:ext uri="{BB962C8B-B14F-4D97-AF65-F5344CB8AC3E}">
        <p14:creationId xmlns:p14="http://schemas.microsoft.com/office/powerpoint/2010/main" val="2196593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xEl>
                                              <p:pRg st="0" end="0"/>
                                            </p:txEl>
                                          </p:spTgt>
                                        </p:tgtEl>
                                        <p:attrNameLst>
                                          <p:attrName>style.visibility</p:attrName>
                                        </p:attrNameLst>
                                      </p:cBhvr>
                                      <p:to>
                                        <p:strVal val="visible"/>
                                      </p:to>
                                    </p:set>
                                    <p:animEffect transition="in" filter="fade">
                                      <p:cBhvr>
                                        <p:cTn id="46"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build="p"/>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6751" y="1456887"/>
            <a:ext cx="8605649" cy="4930336"/>
          </a:xfrm>
        </p:spPr>
        <p:txBody>
          <a:bodyPr/>
          <a:lstStyle/>
          <a:p>
            <a:r>
              <a:rPr lang="en-US" dirty="0" smtClean="0"/>
              <a:t>CPU</a:t>
            </a:r>
            <a:r>
              <a:rPr lang="en-US" b="0" dirty="0" smtClean="0"/>
              <a:t> -&gt; i7 (recommended)</a:t>
            </a:r>
          </a:p>
          <a:p>
            <a:r>
              <a:rPr lang="en-US" dirty="0" smtClean="0"/>
              <a:t>RAM</a:t>
            </a:r>
            <a:r>
              <a:rPr lang="en-US" b="0" dirty="0" smtClean="0"/>
              <a:t> -&gt; 4GB (recommended)</a:t>
            </a:r>
          </a:p>
          <a:p>
            <a:r>
              <a:rPr lang="en-US" dirty="0" smtClean="0"/>
              <a:t>GPU </a:t>
            </a:r>
            <a:r>
              <a:rPr lang="en-US" b="0" dirty="0" smtClean="0"/>
              <a:t>-&gt; DirectX 11 (required)</a:t>
            </a:r>
          </a:p>
          <a:p>
            <a:r>
              <a:rPr lang="en-US" dirty="0" smtClean="0"/>
              <a:t>USB 3.0 </a:t>
            </a:r>
            <a:r>
              <a:rPr lang="en-US" b="0" dirty="0" smtClean="0"/>
              <a:t>-&gt; Intel or </a:t>
            </a:r>
            <a:r>
              <a:rPr lang="en-US" b="0" dirty="0" err="1" smtClean="0"/>
              <a:t>Renesas</a:t>
            </a:r>
            <a:r>
              <a:rPr lang="en-US" b="0" dirty="0" smtClean="0"/>
              <a:t> chipsets (required)</a:t>
            </a:r>
          </a:p>
          <a:p>
            <a:r>
              <a:rPr lang="en-US" dirty="0" smtClean="0"/>
              <a:t>OS</a:t>
            </a:r>
            <a:r>
              <a:rPr lang="en-US" b="0" dirty="0" smtClean="0"/>
              <a:t> -&gt; Windows 8.0/8.1 (required)</a:t>
            </a:r>
          </a:p>
        </p:txBody>
      </p:sp>
      <p:sp>
        <p:nvSpPr>
          <p:cNvPr id="3" name="Title 2"/>
          <p:cNvSpPr>
            <a:spLocks noGrp="1"/>
          </p:cNvSpPr>
          <p:nvPr>
            <p:ph type="title"/>
          </p:nvPr>
        </p:nvSpPr>
        <p:spPr/>
        <p:txBody>
          <a:bodyPr/>
          <a:lstStyle/>
          <a:p>
            <a:r>
              <a:rPr lang="en-US" dirty="0" smtClean="0"/>
              <a:t>Recommended Hardware</a:t>
            </a:r>
            <a:endParaRPr lang="en-US" dirty="0"/>
          </a:p>
        </p:txBody>
      </p:sp>
    </p:spTree>
    <p:extLst>
      <p:ext uri="{BB962C8B-B14F-4D97-AF65-F5344CB8AC3E}">
        <p14:creationId xmlns:p14="http://schemas.microsoft.com/office/powerpoint/2010/main" val="324677530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6751" y="1456887"/>
            <a:ext cx="8605649" cy="4930336"/>
          </a:xfrm>
        </p:spPr>
        <p:txBody>
          <a:bodyPr/>
          <a:lstStyle/>
          <a:p>
            <a:r>
              <a:rPr lang="en-US" b="0" dirty="0" smtClean="0"/>
              <a:t>Minimize per-frame allocations</a:t>
            </a:r>
          </a:p>
          <a:p>
            <a:r>
              <a:rPr lang="en-US" b="0" dirty="0" smtClean="0"/>
              <a:t>Low latency – high throughput</a:t>
            </a:r>
          </a:p>
          <a:p>
            <a:r>
              <a:rPr lang="en-US" b="0" dirty="0" smtClean="0"/>
              <a:t>Expose low level data </a:t>
            </a:r>
            <a:r>
              <a:rPr lang="en-US" b="0" i="1" dirty="0" smtClean="0"/>
              <a:t>and</a:t>
            </a:r>
            <a:r>
              <a:rPr lang="en-US" b="0" dirty="0" smtClean="0"/>
              <a:t> high level interpretations</a:t>
            </a:r>
          </a:p>
        </p:txBody>
      </p:sp>
      <p:sp>
        <p:nvSpPr>
          <p:cNvPr id="3" name="Title 2"/>
          <p:cNvSpPr>
            <a:spLocks noGrp="1"/>
          </p:cNvSpPr>
          <p:nvPr>
            <p:ph type="title"/>
          </p:nvPr>
        </p:nvSpPr>
        <p:spPr/>
        <p:txBody>
          <a:bodyPr/>
          <a:lstStyle/>
          <a:p>
            <a:r>
              <a:rPr lang="en-US" dirty="0" smtClean="0"/>
              <a:t>Design Principles</a:t>
            </a:r>
            <a:endParaRPr lang="en-US" dirty="0"/>
          </a:p>
        </p:txBody>
      </p:sp>
    </p:spTree>
    <p:extLst>
      <p:ext uri="{BB962C8B-B14F-4D97-AF65-F5344CB8AC3E}">
        <p14:creationId xmlns:p14="http://schemas.microsoft.com/office/powerpoint/2010/main" val="146074677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456887"/>
            <a:ext cx="11655840" cy="4930336"/>
          </a:xfrm>
        </p:spPr>
        <p:txBody>
          <a:bodyPr/>
          <a:lstStyle/>
          <a:p>
            <a:r>
              <a:rPr lang="en-US" b="0" dirty="0" smtClean="0"/>
              <a:t>In “New Project” create a new Windows Store app</a:t>
            </a:r>
          </a:p>
          <a:p>
            <a:r>
              <a:rPr lang="en-US" b="0" dirty="0" smtClean="0"/>
              <a:t>Enable Microphone </a:t>
            </a:r>
            <a:r>
              <a:rPr lang="en-US" b="0" dirty="0"/>
              <a:t>and Webcam </a:t>
            </a:r>
            <a:r>
              <a:rPr lang="en-US" b="0" dirty="0" smtClean="0"/>
              <a:t>capabilities</a:t>
            </a:r>
          </a:p>
          <a:p>
            <a:r>
              <a:rPr lang="en-US" b="0" dirty="0" smtClean="0"/>
              <a:t>Add a reference to </a:t>
            </a:r>
            <a:r>
              <a:rPr lang="en-US" b="0" dirty="0" err="1" smtClean="0"/>
              <a:t>WindowsPreview.Kinect</a:t>
            </a:r>
            <a:endParaRPr lang="en-US" b="0" dirty="0" smtClean="0"/>
          </a:p>
          <a:p>
            <a:r>
              <a:rPr lang="en-US" b="0" dirty="0" smtClean="0"/>
              <a:t>Use the </a:t>
            </a:r>
            <a:r>
              <a:rPr lang="en-US" b="0" dirty="0" err="1" smtClean="0"/>
              <a:t>WindowsPreview.Kinect</a:t>
            </a:r>
            <a:r>
              <a:rPr lang="en-US" b="0" dirty="0" smtClean="0"/>
              <a:t> namespace in your code</a:t>
            </a:r>
          </a:p>
        </p:txBody>
      </p:sp>
      <p:sp>
        <p:nvSpPr>
          <p:cNvPr id="3" name="Title 2"/>
          <p:cNvSpPr>
            <a:spLocks noGrp="1"/>
          </p:cNvSpPr>
          <p:nvPr>
            <p:ph type="title"/>
          </p:nvPr>
        </p:nvSpPr>
        <p:spPr/>
        <p:txBody>
          <a:bodyPr/>
          <a:lstStyle/>
          <a:p>
            <a:r>
              <a:rPr lang="en-US" dirty="0" smtClean="0"/>
              <a:t>Creating a new store app using Kinect</a:t>
            </a:r>
            <a:endParaRPr lang="en-US" dirty="0"/>
          </a:p>
        </p:txBody>
      </p:sp>
    </p:spTree>
    <p:extLst>
      <p:ext uri="{BB962C8B-B14F-4D97-AF65-F5344CB8AC3E}">
        <p14:creationId xmlns:p14="http://schemas.microsoft.com/office/powerpoint/2010/main" val="13023293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Accessing Kinect Data Sources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97482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7877" y="1189494"/>
            <a:ext cx="11205249" cy="5133030"/>
          </a:xfrm>
        </p:spPr>
        <p:txBody>
          <a:bodyPr/>
          <a:lstStyle/>
          <a:p>
            <a:r>
              <a:rPr lang="en-US" b="0" dirty="0" smtClean="0"/>
              <a:t>Represents a single physical sensor</a:t>
            </a:r>
          </a:p>
          <a:p>
            <a:r>
              <a:rPr lang="en-US" b="0" dirty="0" smtClean="0"/>
              <a:t>Always valid</a:t>
            </a:r>
          </a:p>
        </p:txBody>
      </p:sp>
      <p:sp>
        <p:nvSpPr>
          <p:cNvPr id="3" name="Title 2"/>
          <p:cNvSpPr>
            <a:spLocks noGrp="1"/>
          </p:cNvSpPr>
          <p:nvPr>
            <p:ph type="title"/>
          </p:nvPr>
        </p:nvSpPr>
        <p:spPr/>
        <p:txBody>
          <a:bodyPr/>
          <a:lstStyle/>
          <a:p>
            <a:r>
              <a:rPr lang="en-US" dirty="0" smtClean="0"/>
              <a:t>The </a:t>
            </a:r>
            <a:r>
              <a:rPr lang="en-US" dirty="0" err="1" smtClean="0"/>
              <a:t>KinectSensor</a:t>
            </a:r>
            <a:r>
              <a:rPr lang="en-US" baseline="0" dirty="0" smtClean="0"/>
              <a:t> class</a:t>
            </a:r>
            <a:endParaRPr lang="en-US" dirty="0"/>
          </a:p>
        </p:txBody>
      </p:sp>
      <p:sp>
        <p:nvSpPr>
          <p:cNvPr id="4" name="Text Placeholder 3"/>
          <p:cNvSpPr>
            <a:spLocks noGrp="1"/>
          </p:cNvSpPr>
          <p:nvPr>
            <p:ph type="body" sz="quarter" idx="11"/>
          </p:nvPr>
        </p:nvSpPr>
        <p:spPr>
          <a:xfrm>
            <a:off x="307877" y="4549531"/>
            <a:ext cx="5826761" cy="1045829"/>
          </a:xfrm>
        </p:spPr>
        <p:txBody>
          <a:bodyPr/>
          <a:lstStyle/>
          <a:p>
            <a:r>
              <a:rPr lang="en-US" sz="1765" dirty="0" err="1">
                <a:solidFill>
                  <a:schemeClr val="accent5">
                    <a:lumMod val="75000"/>
                  </a:schemeClr>
                </a:solidFill>
                <a:latin typeface="Consolas" panose="020B0609020204030204" pitchFamily="49" charset="0"/>
                <a:cs typeface="Consolas" panose="020B0609020204030204" pitchFamily="49" charset="0"/>
              </a:rPr>
              <a:t>this</a:t>
            </a:r>
            <a:r>
              <a:rPr lang="en-US" sz="1765" dirty="0" err="1">
                <a:latin typeface="Consolas" panose="020B0609020204030204" pitchFamily="49" charset="0"/>
                <a:cs typeface="Consolas" panose="020B0609020204030204" pitchFamily="49" charset="0"/>
              </a:rPr>
              <a:t>.sensor</a:t>
            </a:r>
            <a:r>
              <a:rPr lang="en-US" sz="1765" dirty="0">
                <a:latin typeface="Consolas" panose="020B0609020204030204" pitchFamily="49" charset="0"/>
                <a:cs typeface="Consolas" panose="020B0609020204030204" pitchFamily="49" charset="0"/>
              </a:rPr>
              <a:t> = </a:t>
            </a:r>
            <a:r>
              <a:rPr lang="en-US" sz="1765" dirty="0">
                <a:solidFill>
                  <a:srgbClr val="009999"/>
                </a:solidFill>
                <a:latin typeface="Consolas" panose="020B0609020204030204" pitchFamily="49" charset="0"/>
                <a:cs typeface="Consolas" panose="020B0609020204030204" pitchFamily="49" charset="0"/>
              </a:rPr>
              <a:t> </a:t>
            </a:r>
            <a:r>
              <a:rPr lang="en-US" sz="1765" dirty="0" err="1">
                <a:solidFill>
                  <a:srgbClr val="009999"/>
                </a:solidFill>
                <a:latin typeface="Consolas" panose="020B0609020204030204" pitchFamily="49" charset="0"/>
                <a:cs typeface="Consolas" panose="020B0609020204030204" pitchFamily="49" charset="0"/>
              </a:rPr>
              <a:t>KinectSensor</a:t>
            </a:r>
            <a:r>
              <a:rPr lang="en-US" sz="1765" dirty="0" err="1">
                <a:latin typeface="Consolas" panose="020B0609020204030204" pitchFamily="49" charset="0"/>
                <a:cs typeface="Consolas" panose="020B0609020204030204" pitchFamily="49" charset="0"/>
              </a:rPr>
              <a:t>.GetDefault</a:t>
            </a:r>
            <a:r>
              <a:rPr lang="en-US" sz="1765" dirty="0">
                <a:latin typeface="Consolas" panose="020B0609020204030204" pitchFamily="49" charset="0"/>
                <a:cs typeface="Consolas" panose="020B0609020204030204" pitchFamily="49" charset="0"/>
              </a:rPr>
              <a:t>();</a:t>
            </a:r>
            <a:br>
              <a:rPr lang="en-US" sz="1765" dirty="0">
                <a:latin typeface="Consolas" panose="020B0609020204030204" pitchFamily="49" charset="0"/>
                <a:cs typeface="Consolas" panose="020B0609020204030204" pitchFamily="49" charset="0"/>
              </a:rPr>
            </a:br>
            <a:r>
              <a:rPr lang="en-US" sz="1765" dirty="0" err="1">
                <a:solidFill>
                  <a:schemeClr val="accent5">
                    <a:lumMod val="75000"/>
                  </a:schemeClr>
                </a:solidFill>
                <a:latin typeface="Consolas" panose="020B0609020204030204" pitchFamily="49" charset="0"/>
                <a:cs typeface="Consolas" panose="020B0609020204030204" pitchFamily="49" charset="0"/>
              </a:rPr>
              <a:t>this</a:t>
            </a:r>
            <a:r>
              <a:rPr lang="en-US" sz="1765" dirty="0" err="1">
                <a:latin typeface="Consolas" panose="020B0609020204030204" pitchFamily="49" charset="0"/>
                <a:cs typeface="Consolas" panose="020B0609020204030204" pitchFamily="49" charset="0"/>
              </a:rPr>
              <a:t>.sensor.Open</a:t>
            </a:r>
            <a:r>
              <a:rPr lang="en-US" sz="1765" dirty="0">
                <a:latin typeface="Consolas" panose="020B0609020204030204" pitchFamily="49" charset="0"/>
                <a:cs typeface="Consolas" panose="020B0609020204030204" pitchFamily="49" charset="0"/>
              </a:rPr>
              <a:t>();</a:t>
            </a:r>
            <a:br>
              <a:rPr lang="en-US" sz="1765" dirty="0">
                <a:latin typeface="Consolas" panose="020B0609020204030204" pitchFamily="49" charset="0"/>
                <a:cs typeface="Consolas" panose="020B0609020204030204" pitchFamily="49" charset="0"/>
              </a:rPr>
            </a:br>
            <a:r>
              <a:rPr lang="en-US" sz="1765" dirty="0">
                <a:solidFill>
                  <a:schemeClr val="accent4"/>
                </a:solidFill>
                <a:latin typeface="Consolas" panose="020B0609020204030204" pitchFamily="49" charset="0"/>
                <a:cs typeface="Consolas" panose="020B0609020204030204" pitchFamily="49" charset="0"/>
              </a:rPr>
              <a:t>// Make the world a better place with Kinect</a:t>
            </a:r>
            <a:r>
              <a:rPr lang="en-US" sz="1765" dirty="0">
                <a:latin typeface="Consolas" panose="020B0609020204030204" pitchFamily="49" charset="0"/>
                <a:cs typeface="Consolas" panose="020B0609020204030204" pitchFamily="49" charset="0"/>
              </a:rPr>
              <a:t/>
            </a:r>
            <a:br>
              <a:rPr lang="en-US" sz="1765" dirty="0">
                <a:latin typeface="Consolas" panose="020B0609020204030204" pitchFamily="49" charset="0"/>
                <a:cs typeface="Consolas" panose="020B0609020204030204" pitchFamily="49" charset="0"/>
              </a:rPr>
            </a:br>
            <a:r>
              <a:rPr lang="en-US" sz="1765" dirty="0" err="1">
                <a:solidFill>
                  <a:schemeClr val="accent5">
                    <a:lumMod val="75000"/>
                  </a:schemeClr>
                </a:solidFill>
                <a:latin typeface="Consolas" panose="020B0609020204030204" pitchFamily="49" charset="0"/>
                <a:cs typeface="Consolas" panose="020B0609020204030204" pitchFamily="49" charset="0"/>
              </a:rPr>
              <a:t>this</a:t>
            </a:r>
            <a:r>
              <a:rPr lang="en-US" sz="1765" dirty="0" err="1">
                <a:latin typeface="Consolas" panose="020B0609020204030204" pitchFamily="49" charset="0"/>
                <a:cs typeface="Consolas" panose="020B0609020204030204" pitchFamily="49" charset="0"/>
              </a:rPr>
              <a:t>.sensor.Close</a:t>
            </a:r>
            <a:r>
              <a:rPr lang="en-US" sz="1765" dirty="0">
                <a:latin typeface="Consolas" panose="020B0609020204030204" pitchFamily="49" charset="0"/>
                <a:cs typeface="Consolas" panose="020B0609020204030204" pitchFamily="49" charset="0"/>
              </a:rPr>
              <a:t>();</a:t>
            </a:r>
            <a:endParaRPr lang="en-US" dirty="0"/>
          </a:p>
        </p:txBody>
      </p:sp>
      <p:grpSp>
        <p:nvGrpSpPr>
          <p:cNvPr id="12" name="Group 11"/>
          <p:cNvGrpSpPr/>
          <p:nvPr/>
        </p:nvGrpSpPr>
        <p:grpSpPr>
          <a:xfrm>
            <a:off x="1298825" y="6118274"/>
            <a:ext cx="7693869" cy="597617"/>
            <a:chOff x="1324868" y="6240462"/>
            <a:chExt cx="7848147" cy="609600"/>
          </a:xfrm>
        </p:grpSpPr>
        <p:sp>
          <p:nvSpPr>
            <p:cNvPr id="13" name="Rectangle 12"/>
            <p:cNvSpPr/>
            <p:nvPr/>
          </p:nvSpPr>
          <p:spPr bwMode="auto">
            <a:xfrm>
              <a:off x="1324868" y="6240462"/>
              <a:ext cx="1363089" cy="609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Sensor</a:t>
              </a:r>
            </a:p>
          </p:txBody>
        </p:sp>
        <p:sp>
          <p:nvSpPr>
            <p:cNvPr id="14" name="Rectangle 13"/>
            <p:cNvSpPr/>
            <p:nvPr/>
          </p:nvSpPr>
          <p:spPr bwMode="auto">
            <a:xfrm>
              <a:off x="2840357"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Source</a:t>
              </a:r>
            </a:p>
          </p:txBody>
        </p:sp>
        <p:sp>
          <p:nvSpPr>
            <p:cNvPr id="15" name="Rectangle 14"/>
            <p:cNvSpPr/>
            <p:nvPr/>
          </p:nvSpPr>
          <p:spPr bwMode="auto">
            <a:xfrm>
              <a:off x="4355846"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Reader</a:t>
              </a:r>
            </a:p>
          </p:txBody>
        </p:sp>
        <p:sp>
          <p:nvSpPr>
            <p:cNvPr id="16" name="Rectangle 15"/>
            <p:cNvSpPr/>
            <p:nvPr/>
          </p:nvSpPr>
          <p:spPr bwMode="auto">
            <a:xfrm>
              <a:off x="7809926"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Frame</a:t>
              </a:r>
            </a:p>
          </p:txBody>
        </p:sp>
        <p:sp>
          <p:nvSpPr>
            <p:cNvPr id="17" name="Rectangle 16"/>
            <p:cNvSpPr/>
            <p:nvPr/>
          </p:nvSpPr>
          <p:spPr bwMode="auto">
            <a:xfrm>
              <a:off x="5871335" y="6240462"/>
              <a:ext cx="1778133"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Frame Ref</a:t>
              </a:r>
            </a:p>
          </p:txBody>
        </p:sp>
      </p:grpSp>
      <p:sp>
        <p:nvSpPr>
          <p:cNvPr id="11" name="Text Placeholder 3"/>
          <p:cNvSpPr txBox="1">
            <a:spLocks/>
          </p:cNvSpPr>
          <p:nvPr/>
        </p:nvSpPr>
        <p:spPr>
          <a:xfrm>
            <a:off x="6469510" y="4549531"/>
            <a:ext cx="5826761" cy="1045829"/>
          </a:xfrm>
          <a:prstGeom prst="rect">
            <a:avLst/>
          </a:prstGeom>
        </p:spPr>
        <p:txBody>
          <a:bodyPr vert="horz" wrap="square" lIns="143428" tIns="89642" rIns="143428" bIns="89642" rtlCol="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404040"/>
              </a:buClr>
            </a:pPr>
            <a:r>
              <a:rPr sz="1765">
                <a:solidFill>
                  <a:srgbClr val="000000"/>
                </a:solidFill>
                <a:highlight>
                  <a:srgbClr val="FFFFFF"/>
                </a:highlight>
                <a:latin typeface="Consolas" panose="020B0609020204030204" pitchFamily="49" charset="0"/>
              </a:rPr>
              <a:t>sensor = </a:t>
            </a:r>
            <a:r>
              <a:rPr sz="1765" err="1">
                <a:solidFill>
                  <a:srgbClr val="000000"/>
                </a:solidFill>
                <a:highlight>
                  <a:srgbClr val="FFFFFF"/>
                </a:highlight>
                <a:latin typeface="Consolas" panose="020B0609020204030204" pitchFamily="49" charset="0"/>
              </a:rPr>
              <a:t>kinect.KinectSensor.getDefault</a:t>
            </a:r>
            <a:r>
              <a:rPr sz="1765">
                <a:solidFill>
                  <a:srgbClr val="000000"/>
                </a:solidFill>
                <a:highlight>
                  <a:srgbClr val="FFFFFF"/>
                </a:highlight>
                <a:latin typeface="Consolas" panose="020B0609020204030204" pitchFamily="49" charset="0"/>
              </a:rPr>
              <a:t>();</a:t>
            </a:r>
            <a:r>
              <a:rPr sz="1765">
                <a:latin typeface="Consolas" panose="020B0609020204030204" pitchFamily="49" charset="0"/>
                <a:cs typeface="Consolas" panose="020B0609020204030204" pitchFamily="49" charset="0"/>
              </a:rPr>
              <a:t/>
            </a:r>
            <a:br>
              <a:rPr sz="1765">
                <a:latin typeface="Consolas" panose="020B0609020204030204" pitchFamily="49" charset="0"/>
                <a:cs typeface="Consolas" panose="020B0609020204030204" pitchFamily="49" charset="0"/>
              </a:rPr>
            </a:br>
            <a:r>
              <a:rPr sz="1765" err="1">
                <a:solidFill>
                  <a:srgbClr val="000000"/>
                </a:solidFill>
                <a:highlight>
                  <a:srgbClr val="FFFFFF"/>
                </a:highlight>
                <a:latin typeface="Consolas" panose="020B0609020204030204" pitchFamily="49" charset="0"/>
              </a:rPr>
              <a:t>sensor.open</a:t>
            </a:r>
            <a:r>
              <a:rPr sz="1765">
                <a:solidFill>
                  <a:srgbClr val="000000"/>
                </a:solidFill>
                <a:highlight>
                  <a:srgbClr val="FFFFFF"/>
                </a:highlight>
                <a:latin typeface="Consolas" panose="020B0609020204030204" pitchFamily="49" charset="0"/>
              </a:rPr>
              <a:t>();</a:t>
            </a:r>
            <a:r>
              <a:rPr sz="1765">
                <a:latin typeface="Consolas" panose="020B0609020204030204" pitchFamily="49" charset="0"/>
                <a:cs typeface="Consolas" panose="020B0609020204030204" pitchFamily="49" charset="0"/>
              </a:rPr>
              <a:t/>
            </a:r>
            <a:br>
              <a:rPr sz="1765">
                <a:latin typeface="Consolas" panose="020B0609020204030204" pitchFamily="49" charset="0"/>
                <a:cs typeface="Consolas" panose="020B0609020204030204" pitchFamily="49" charset="0"/>
              </a:rPr>
            </a:br>
            <a:r>
              <a:rPr sz="1765">
                <a:solidFill>
                  <a:srgbClr val="7FBA00"/>
                </a:solidFill>
                <a:latin typeface="Consolas" panose="020B0609020204030204" pitchFamily="49" charset="0"/>
                <a:cs typeface="Consolas" panose="020B0609020204030204" pitchFamily="49" charset="0"/>
              </a:rPr>
              <a:t>// Make the world a better place with Kinect</a:t>
            </a:r>
            <a:r>
              <a:rPr sz="1765">
                <a:latin typeface="Consolas" panose="020B0609020204030204" pitchFamily="49" charset="0"/>
                <a:cs typeface="Consolas" panose="020B0609020204030204" pitchFamily="49" charset="0"/>
              </a:rPr>
              <a:t/>
            </a:r>
            <a:br>
              <a:rPr sz="1765">
                <a:latin typeface="Consolas" panose="020B0609020204030204" pitchFamily="49" charset="0"/>
                <a:cs typeface="Consolas" panose="020B0609020204030204" pitchFamily="49" charset="0"/>
              </a:rPr>
            </a:br>
            <a:r>
              <a:rPr sz="1765" err="1">
                <a:solidFill>
                  <a:srgbClr val="000000"/>
                </a:solidFill>
                <a:highlight>
                  <a:srgbClr val="FFFFFF"/>
                </a:highlight>
                <a:latin typeface="Consolas" panose="020B0609020204030204" pitchFamily="49" charset="0"/>
              </a:rPr>
              <a:t>sensor.close</a:t>
            </a:r>
            <a:r>
              <a:rPr sz="1765">
                <a:solidFill>
                  <a:srgbClr val="000000"/>
                </a:solidFill>
                <a:highlight>
                  <a:srgbClr val="FFFFFF"/>
                </a:highlight>
                <a:latin typeface="Consolas" panose="020B0609020204030204" pitchFamily="49" charset="0"/>
              </a:rPr>
              <a:t>();</a:t>
            </a:r>
            <a:endParaRPr sz="2353"/>
          </a:p>
        </p:txBody>
      </p:sp>
      <p:sp>
        <p:nvSpPr>
          <p:cNvPr id="19" name="Rectangle 18"/>
          <p:cNvSpPr/>
          <p:nvPr/>
        </p:nvSpPr>
        <p:spPr bwMode="auto">
          <a:xfrm>
            <a:off x="418643" y="3906003"/>
            <a:ext cx="5337275"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a:t>
            </a:r>
          </a:p>
        </p:txBody>
      </p:sp>
      <p:sp>
        <p:nvSpPr>
          <p:cNvPr id="20" name="Rectangle 19"/>
          <p:cNvSpPr/>
          <p:nvPr/>
        </p:nvSpPr>
        <p:spPr bwMode="auto">
          <a:xfrm>
            <a:off x="6586249" y="3906003"/>
            <a:ext cx="5337275"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JavaScript</a:t>
            </a:r>
          </a:p>
        </p:txBody>
      </p:sp>
    </p:spTree>
    <p:extLst>
      <p:ext uri="{BB962C8B-B14F-4D97-AF65-F5344CB8AC3E}">
        <p14:creationId xmlns:p14="http://schemas.microsoft.com/office/powerpoint/2010/main" val="330720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784522" y="3222691"/>
            <a:ext cx="5078580" cy="2693611"/>
          </a:xfrm>
          <a:prstGeom prst="rect">
            <a:avLst/>
          </a:prstGeom>
        </p:spPr>
      </p:pic>
      <p:sp>
        <p:nvSpPr>
          <p:cNvPr id="2" name="Text Placeholder 1"/>
          <p:cNvSpPr>
            <a:spLocks noGrp="1"/>
          </p:cNvSpPr>
          <p:nvPr>
            <p:ph type="body" sz="quarter" idx="10"/>
          </p:nvPr>
        </p:nvSpPr>
        <p:spPr>
          <a:xfrm>
            <a:off x="353581" y="1317788"/>
            <a:ext cx="11658758" cy="3809805"/>
          </a:xfrm>
        </p:spPr>
        <p:txBody>
          <a:bodyPr/>
          <a:lstStyle/>
          <a:p>
            <a:pPr rtl="0" eaLnBrk="1" latinLnBrk="0" hangingPunct="1"/>
            <a:r>
              <a:rPr lang="en-US" b="0" kern="1200" dirty="0">
                <a:gradFill>
                  <a:gsLst>
                    <a:gs pos="1250">
                      <a:schemeClr val="tx1"/>
                    </a:gs>
                    <a:gs pos="100000">
                      <a:schemeClr val="tx1"/>
                    </a:gs>
                  </a:gsLst>
                  <a:lin ang="5400000" scaled="0"/>
                </a:gradFill>
                <a:ea typeface="+mn-ea"/>
              </a:rPr>
              <a:t>Expose metadata about the source and give access to readers</a:t>
            </a:r>
          </a:p>
          <a:p>
            <a:pPr rtl="0" eaLnBrk="1" latinLnBrk="0" hangingPunct="1"/>
            <a:r>
              <a:rPr lang="en-US" b="0" kern="1200" dirty="0">
                <a:gradFill>
                  <a:gsLst>
                    <a:gs pos="1250">
                      <a:schemeClr val="tx1"/>
                    </a:gs>
                    <a:gs pos="100000">
                      <a:schemeClr val="tx1"/>
                    </a:gs>
                  </a:gsLst>
                  <a:lin ang="5400000" scaled="0"/>
                </a:gradFill>
                <a:ea typeface="+mn-ea"/>
              </a:rPr>
              <a:t>Sensors expose one source per data type</a:t>
            </a:r>
          </a:p>
        </p:txBody>
      </p:sp>
      <p:sp>
        <p:nvSpPr>
          <p:cNvPr id="3" name="Title 2"/>
          <p:cNvSpPr>
            <a:spLocks noGrp="1"/>
          </p:cNvSpPr>
          <p:nvPr>
            <p:ph type="title"/>
          </p:nvPr>
        </p:nvSpPr>
        <p:spPr/>
        <p:txBody>
          <a:bodyPr/>
          <a:lstStyle/>
          <a:p>
            <a:r>
              <a:rPr lang="en-US" dirty="0" smtClean="0"/>
              <a:t>Sources</a:t>
            </a:r>
            <a:endParaRPr lang="en-US" dirty="0"/>
          </a:p>
        </p:txBody>
      </p:sp>
      <p:grpSp>
        <p:nvGrpSpPr>
          <p:cNvPr id="12" name="Group 11"/>
          <p:cNvGrpSpPr/>
          <p:nvPr/>
        </p:nvGrpSpPr>
        <p:grpSpPr>
          <a:xfrm>
            <a:off x="1298825" y="6118274"/>
            <a:ext cx="7693869" cy="597617"/>
            <a:chOff x="1324868" y="6240462"/>
            <a:chExt cx="7848147" cy="609600"/>
          </a:xfrm>
        </p:grpSpPr>
        <p:sp>
          <p:nvSpPr>
            <p:cNvPr id="5" name="Rectangle 4"/>
            <p:cNvSpPr/>
            <p:nvPr/>
          </p:nvSpPr>
          <p:spPr bwMode="auto">
            <a:xfrm>
              <a:off x="1324868"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Sensor</a:t>
              </a:r>
            </a:p>
          </p:txBody>
        </p:sp>
        <p:sp>
          <p:nvSpPr>
            <p:cNvPr id="6" name="Rectangle 5"/>
            <p:cNvSpPr/>
            <p:nvPr/>
          </p:nvSpPr>
          <p:spPr bwMode="auto">
            <a:xfrm>
              <a:off x="2840357" y="6240462"/>
              <a:ext cx="1363089" cy="609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Source</a:t>
              </a:r>
            </a:p>
          </p:txBody>
        </p:sp>
        <p:sp>
          <p:nvSpPr>
            <p:cNvPr id="7" name="Rectangle 6"/>
            <p:cNvSpPr/>
            <p:nvPr/>
          </p:nvSpPr>
          <p:spPr bwMode="auto">
            <a:xfrm>
              <a:off x="4355846"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Reader</a:t>
              </a:r>
            </a:p>
          </p:txBody>
        </p:sp>
        <p:sp>
          <p:nvSpPr>
            <p:cNvPr id="8" name="Rectangle 7"/>
            <p:cNvSpPr/>
            <p:nvPr/>
          </p:nvSpPr>
          <p:spPr bwMode="auto">
            <a:xfrm>
              <a:off x="7809926"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Frame</a:t>
              </a:r>
            </a:p>
          </p:txBody>
        </p:sp>
        <p:sp>
          <p:nvSpPr>
            <p:cNvPr id="9" name="Rectangle 8"/>
            <p:cNvSpPr/>
            <p:nvPr/>
          </p:nvSpPr>
          <p:spPr bwMode="auto">
            <a:xfrm>
              <a:off x="5871335" y="6240462"/>
              <a:ext cx="1778133"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Frame Ref</a:t>
              </a:r>
            </a:p>
          </p:txBody>
        </p:sp>
      </p:grpSp>
    </p:spTree>
    <p:extLst>
      <p:ext uri="{BB962C8B-B14F-4D97-AF65-F5344CB8AC3E}">
        <p14:creationId xmlns:p14="http://schemas.microsoft.com/office/powerpoint/2010/main" val="3666992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7984" y="1182337"/>
            <a:ext cx="11704355" cy="4930336"/>
          </a:xfrm>
        </p:spPr>
        <p:txBody>
          <a:bodyPr/>
          <a:lstStyle/>
          <a:p>
            <a:r>
              <a:rPr lang="en-US" b="0" dirty="0"/>
              <a:t>Give access to frames</a:t>
            </a:r>
          </a:p>
          <a:p>
            <a:pPr lvl="1"/>
            <a:r>
              <a:rPr lang="en-US" dirty="0"/>
              <a:t>Events</a:t>
            </a:r>
          </a:p>
          <a:p>
            <a:pPr lvl="1"/>
            <a:r>
              <a:rPr lang="en-US" dirty="0"/>
              <a:t>Polling</a:t>
            </a:r>
          </a:p>
          <a:p>
            <a:r>
              <a:rPr lang="en-US" b="0" dirty="0"/>
              <a:t>Multiple readers may be created on a single source</a:t>
            </a:r>
          </a:p>
          <a:p>
            <a:r>
              <a:rPr lang="en-US" b="0" dirty="0"/>
              <a:t>Readers can be paused</a:t>
            </a:r>
          </a:p>
        </p:txBody>
      </p:sp>
      <p:sp>
        <p:nvSpPr>
          <p:cNvPr id="3" name="Title 2"/>
          <p:cNvSpPr>
            <a:spLocks noGrp="1"/>
          </p:cNvSpPr>
          <p:nvPr>
            <p:ph type="title"/>
          </p:nvPr>
        </p:nvSpPr>
        <p:spPr/>
        <p:txBody>
          <a:bodyPr/>
          <a:lstStyle/>
          <a:p>
            <a:r>
              <a:rPr lang="en-US" dirty="0" smtClean="0"/>
              <a:t>Readers</a:t>
            </a:r>
            <a:endParaRPr lang="en-US" dirty="0"/>
          </a:p>
        </p:txBody>
      </p:sp>
      <p:grpSp>
        <p:nvGrpSpPr>
          <p:cNvPr id="19" name="Group 18"/>
          <p:cNvGrpSpPr/>
          <p:nvPr/>
        </p:nvGrpSpPr>
        <p:grpSpPr>
          <a:xfrm>
            <a:off x="1298825" y="6118274"/>
            <a:ext cx="7693869" cy="597617"/>
            <a:chOff x="1324868" y="6240462"/>
            <a:chExt cx="7848147" cy="609600"/>
          </a:xfrm>
        </p:grpSpPr>
        <p:sp>
          <p:nvSpPr>
            <p:cNvPr id="20" name="Rectangle 19"/>
            <p:cNvSpPr/>
            <p:nvPr/>
          </p:nvSpPr>
          <p:spPr bwMode="auto">
            <a:xfrm>
              <a:off x="1324868"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Sensor</a:t>
              </a:r>
            </a:p>
          </p:txBody>
        </p:sp>
        <p:sp>
          <p:nvSpPr>
            <p:cNvPr id="21" name="Rectangle 20"/>
            <p:cNvSpPr/>
            <p:nvPr/>
          </p:nvSpPr>
          <p:spPr bwMode="auto">
            <a:xfrm>
              <a:off x="2840357"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Source</a:t>
              </a:r>
            </a:p>
          </p:txBody>
        </p:sp>
        <p:sp>
          <p:nvSpPr>
            <p:cNvPr id="22" name="Rectangle 21"/>
            <p:cNvSpPr/>
            <p:nvPr/>
          </p:nvSpPr>
          <p:spPr bwMode="auto">
            <a:xfrm>
              <a:off x="4355846" y="6240462"/>
              <a:ext cx="1363089" cy="609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Reader</a:t>
              </a:r>
            </a:p>
          </p:txBody>
        </p:sp>
        <p:sp>
          <p:nvSpPr>
            <p:cNvPr id="23" name="Rectangle 22"/>
            <p:cNvSpPr/>
            <p:nvPr/>
          </p:nvSpPr>
          <p:spPr bwMode="auto">
            <a:xfrm>
              <a:off x="7809926"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Frame</a:t>
              </a:r>
            </a:p>
          </p:txBody>
        </p:sp>
        <p:sp>
          <p:nvSpPr>
            <p:cNvPr id="24" name="Rectangle 23"/>
            <p:cNvSpPr/>
            <p:nvPr/>
          </p:nvSpPr>
          <p:spPr bwMode="auto">
            <a:xfrm>
              <a:off x="5871335" y="6240462"/>
              <a:ext cx="1778133"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Frame Ref</a:t>
              </a:r>
            </a:p>
          </p:txBody>
        </p:sp>
      </p:grpSp>
    </p:spTree>
    <p:extLst>
      <p:ext uri="{BB962C8B-B14F-4D97-AF65-F5344CB8AC3E}">
        <p14:creationId xmlns:p14="http://schemas.microsoft.com/office/powerpoint/2010/main" val="120324748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Readers</a:t>
            </a:r>
            <a:endParaRPr lang="en-US" dirty="0"/>
          </a:p>
        </p:txBody>
      </p:sp>
      <p:sp>
        <p:nvSpPr>
          <p:cNvPr id="4" name="Text Placeholder 3"/>
          <p:cNvSpPr>
            <a:spLocks noGrp="1"/>
          </p:cNvSpPr>
          <p:nvPr>
            <p:ph type="body" sz="quarter" idx="11"/>
          </p:nvPr>
        </p:nvSpPr>
        <p:spPr>
          <a:xfrm>
            <a:off x="299370" y="1929314"/>
            <a:ext cx="668147" cy="522913"/>
          </a:xfrm>
        </p:spPr>
        <p:txBody>
          <a:bodyPr/>
          <a:lstStyle/>
          <a:p>
            <a:pPr algn="r"/>
            <a:r>
              <a:rPr lang="en-US" sz="2800" dirty="0" smtClean="0">
                <a:latin typeface="Segoe UI Light" panose="020B0502040204020203" pitchFamily="34" charset="0"/>
                <a:cs typeface="Segoe UI Light" panose="020B0502040204020203" pitchFamily="34" charset="0"/>
              </a:rPr>
              <a:t>C#</a:t>
            </a:r>
            <a:endParaRPr lang="en-US" sz="2800" dirty="0">
              <a:latin typeface="Segoe UI Light" panose="020B0502040204020203" pitchFamily="34" charset="0"/>
              <a:cs typeface="Segoe UI Light" panose="020B0502040204020203" pitchFamily="34" charset="0"/>
            </a:endParaRPr>
          </a:p>
        </p:txBody>
      </p:sp>
      <p:sp>
        <p:nvSpPr>
          <p:cNvPr id="5" name="Text Placeholder 3"/>
          <p:cNvSpPr>
            <a:spLocks noGrp="1"/>
          </p:cNvSpPr>
          <p:nvPr>
            <p:ph type="body" sz="quarter" idx="11"/>
          </p:nvPr>
        </p:nvSpPr>
        <p:spPr>
          <a:xfrm>
            <a:off x="993162" y="1518152"/>
            <a:ext cx="10957564" cy="3436295"/>
          </a:xfrm>
        </p:spPr>
        <p:txBody>
          <a:bodyPr/>
          <a:lstStyle/>
          <a:p>
            <a:r>
              <a:rPr lang="en-US" sz="1961" dirty="0" err="1">
                <a:solidFill>
                  <a:srgbClr val="2B91AF"/>
                </a:solidFill>
                <a:highlight>
                  <a:srgbClr val="FFFFFF"/>
                </a:highlight>
                <a:latin typeface="Consolas" panose="020B0609020204030204" pitchFamily="49" charset="0"/>
              </a:rPr>
              <a:t>InfraredFrameReader</a:t>
            </a:r>
            <a:r>
              <a:rPr lang="en-US" sz="1961" dirty="0">
                <a:solidFill>
                  <a:srgbClr val="000000"/>
                </a:solidFill>
                <a:highlight>
                  <a:srgbClr val="FFFFFF"/>
                </a:highlight>
                <a:latin typeface="Consolas" panose="020B0609020204030204" pitchFamily="49" charset="0"/>
              </a:rPr>
              <a:t> reader = </a:t>
            </a:r>
            <a:r>
              <a:rPr lang="en-US" sz="1961" dirty="0" err="1">
                <a:solidFill>
                  <a:srgbClr val="000000"/>
                </a:solidFill>
                <a:highlight>
                  <a:srgbClr val="FFFFFF"/>
                </a:highlight>
                <a:latin typeface="Consolas" panose="020B0609020204030204" pitchFamily="49" charset="0"/>
              </a:rPr>
              <a:t>sensor.InfraredFrameSource.OpenReader</a:t>
            </a:r>
            <a:r>
              <a:rPr lang="en-US" sz="1961" dirty="0">
                <a:solidFill>
                  <a:srgbClr val="000000"/>
                </a:solidFill>
                <a:highlight>
                  <a:srgbClr val="FFFFFF"/>
                </a:highlight>
                <a:latin typeface="Consolas" panose="020B0609020204030204" pitchFamily="49" charset="0"/>
              </a:rPr>
              <a:t>();</a:t>
            </a:r>
          </a:p>
          <a:p>
            <a:r>
              <a:rPr lang="en-US" sz="1961" dirty="0" err="1">
                <a:solidFill>
                  <a:srgbClr val="000000"/>
                </a:solidFill>
                <a:highlight>
                  <a:srgbClr val="FFFFFF"/>
                </a:highlight>
                <a:latin typeface="Consolas" panose="020B0609020204030204" pitchFamily="49" charset="0"/>
              </a:rPr>
              <a:t>reader.FrameArrived</a:t>
            </a:r>
            <a:r>
              <a:rPr lang="en-US" sz="1961" dirty="0">
                <a:solidFill>
                  <a:srgbClr val="000000"/>
                </a:solidFill>
                <a:highlight>
                  <a:srgbClr val="FFFFFF"/>
                </a:highlight>
                <a:latin typeface="Consolas" panose="020B0609020204030204" pitchFamily="49" charset="0"/>
              </a:rPr>
              <a:t> += </a:t>
            </a:r>
            <a:r>
              <a:rPr lang="en-US" sz="1961" dirty="0" err="1">
                <a:solidFill>
                  <a:srgbClr val="000000"/>
                </a:solidFill>
                <a:highlight>
                  <a:srgbClr val="FFFFFF"/>
                </a:highlight>
                <a:latin typeface="Consolas" panose="020B0609020204030204" pitchFamily="49" charset="0"/>
              </a:rPr>
              <a:t>InfraredReaderFrameArrived</a:t>
            </a:r>
            <a:r>
              <a:rPr lang="en-US" sz="1961" dirty="0">
                <a:solidFill>
                  <a:srgbClr val="000000"/>
                </a:solidFill>
                <a:highlight>
                  <a:srgbClr val="FFFFFF"/>
                </a:highlight>
                <a:latin typeface="Consolas" panose="020B0609020204030204" pitchFamily="49" charset="0"/>
              </a:rPr>
              <a:t>;</a:t>
            </a:r>
          </a:p>
          <a:p>
            <a:r>
              <a:rPr lang="en-US" sz="1961" dirty="0">
                <a:solidFill>
                  <a:srgbClr val="000000"/>
                </a:solidFill>
                <a:highlight>
                  <a:srgbClr val="FFFFFF"/>
                </a:highlight>
                <a:latin typeface="Consolas" panose="020B0609020204030204" pitchFamily="49" charset="0"/>
              </a:rPr>
              <a:t>...</a:t>
            </a:r>
            <a:endParaRPr lang="en-US" sz="1961" dirty="0">
              <a:solidFill>
                <a:srgbClr val="008000"/>
              </a:solidFill>
              <a:highlight>
                <a:srgbClr val="FFFFFF"/>
              </a:highlight>
              <a:latin typeface="Consolas" panose="020B0609020204030204" pitchFamily="49" charset="0"/>
            </a:endParaRPr>
          </a:p>
          <a:p>
            <a:r>
              <a:rPr lang="en-US" sz="1961" dirty="0">
                <a:solidFill>
                  <a:srgbClr val="008000"/>
                </a:solidFill>
                <a:highlight>
                  <a:srgbClr val="FFFFFF"/>
                </a:highlight>
                <a:latin typeface="Consolas" panose="020B0609020204030204" pitchFamily="49" charset="0"/>
              </a:rPr>
              <a:t>// see in the dark</a:t>
            </a:r>
            <a:endParaRPr lang="en-US" sz="1961" dirty="0">
              <a:solidFill>
                <a:srgbClr val="000000"/>
              </a:solidFill>
              <a:highlight>
                <a:srgbClr val="FFFFFF"/>
              </a:highlight>
              <a:latin typeface="Consolas" panose="020B0609020204030204" pitchFamily="49" charset="0"/>
            </a:endParaRPr>
          </a:p>
          <a:p>
            <a:r>
              <a:rPr lang="en-US" sz="1961" dirty="0">
                <a:solidFill>
                  <a:srgbClr val="000000"/>
                </a:solidFill>
                <a:highlight>
                  <a:srgbClr val="FFFFFF"/>
                </a:highlight>
                <a:latin typeface="Consolas" panose="020B0609020204030204" pitchFamily="49" charset="0"/>
              </a:rPr>
              <a:t>...</a:t>
            </a:r>
            <a:endParaRPr lang="en-US" sz="1961" dirty="0">
              <a:solidFill>
                <a:srgbClr val="008000"/>
              </a:solidFill>
              <a:highlight>
                <a:srgbClr val="FFFFFF"/>
              </a:highlight>
              <a:latin typeface="Consolas" panose="020B0609020204030204" pitchFamily="49" charset="0"/>
            </a:endParaRPr>
          </a:p>
          <a:p>
            <a:endParaRPr lang="en-US" dirty="0" smtClean="0">
              <a:solidFill>
                <a:srgbClr val="000000"/>
              </a:solidFill>
              <a:highlight>
                <a:srgbClr val="FFFFFF"/>
              </a:highlight>
              <a:latin typeface="Consolas" panose="020B0609020204030204" pitchFamily="49" charset="0"/>
            </a:endParaRPr>
          </a:p>
        </p:txBody>
      </p:sp>
      <p:sp>
        <p:nvSpPr>
          <p:cNvPr id="6" name="Text Placeholder 3"/>
          <p:cNvSpPr>
            <a:spLocks noGrp="1"/>
          </p:cNvSpPr>
          <p:nvPr>
            <p:ph type="body" sz="quarter" idx="11"/>
          </p:nvPr>
        </p:nvSpPr>
        <p:spPr>
          <a:xfrm>
            <a:off x="231191" y="4863264"/>
            <a:ext cx="672317" cy="597616"/>
          </a:xfrm>
        </p:spPr>
        <p:txBody>
          <a:bodyPr/>
          <a:lstStyle/>
          <a:p>
            <a:pPr algn="r"/>
            <a:r>
              <a:rPr lang="en-US" sz="2800" dirty="0" smtClean="0">
                <a:latin typeface="Segoe UI Light" panose="020B0502040204020203" pitchFamily="34" charset="0"/>
                <a:cs typeface="Segoe UI Light" panose="020B0502040204020203" pitchFamily="34" charset="0"/>
              </a:rPr>
              <a:t>JS</a:t>
            </a:r>
            <a:endParaRPr lang="en-US" sz="2800" dirty="0">
              <a:latin typeface="Segoe UI Light" panose="020B0502040204020203" pitchFamily="34" charset="0"/>
              <a:cs typeface="Segoe UI Light" panose="020B0502040204020203" pitchFamily="34" charset="0"/>
            </a:endParaRPr>
          </a:p>
        </p:txBody>
      </p:sp>
      <p:sp>
        <p:nvSpPr>
          <p:cNvPr id="7" name="Text Placeholder 3"/>
          <p:cNvSpPr>
            <a:spLocks noGrp="1"/>
          </p:cNvSpPr>
          <p:nvPr>
            <p:ph type="body" sz="quarter" idx="11"/>
          </p:nvPr>
        </p:nvSpPr>
        <p:spPr>
          <a:xfrm>
            <a:off x="967517" y="4474791"/>
            <a:ext cx="10983209" cy="2539869"/>
          </a:xfrm>
        </p:spPr>
        <p:txBody>
          <a:bodyPr/>
          <a:lstStyle/>
          <a:p>
            <a:r>
              <a:rPr lang="en-US" sz="1961" dirty="0">
                <a:solidFill>
                  <a:srgbClr val="000000"/>
                </a:solidFill>
                <a:highlight>
                  <a:srgbClr val="FFFFFF"/>
                </a:highlight>
                <a:latin typeface="Consolas" panose="020B0609020204030204" pitchFamily="49" charset="0"/>
              </a:rPr>
              <a:t>reader = </a:t>
            </a:r>
            <a:r>
              <a:rPr lang="en-US" sz="1961" dirty="0" err="1">
                <a:solidFill>
                  <a:srgbClr val="000000"/>
                </a:solidFill>
                <a:highlight>
                  <a:srgbClr val="FFFFFF"/>
                </a:highlight>
                <a:latin typeface="Consolas" panose="020B0609020204030204" pitchFamily="49" charset="0"/>
              </a:rPr>
              <a:t>sensor.infraredFrameSource.openReader</a:t>
            </a:r>
            <a:r>
              <a:rPr lang="en-US" sz="1961" dirty="0">
                <a:solidFill>
                  <a:srgbClr val="000000"/>
                </a:solidFill>
                <a:highlight>
                  <a:srgbClr val="FFFFFF"/>
                </a:highlight>
                <a:latin typeface="Consolas" panose="020B0609020204030204" pitchFamily="49" charset="0"/>
              </a:rPr>
              <a:t>();</a:t>
            </a:r>
          </a:p>
          <a:p>
            <a:r>
              <a:rPr lang="en-US" sz="1961" dirty="0" err="1">
                <a:solidFill>
                  <a:srgbClr val="000000"/>
                </a:solidFill>
                <a:highlight>
                  <a:srgbClr val="FFFFFF"/>
                </a:highlight>
                <a:latin typeface="Consolas" panose="020B0609020204030204" pitchFamily="49" charset="0"/>
              </a:rPr>
              <a:t>reader.onframearrived</a:t>
            </a:r>
            <a:r>
              <a:rPr lang="en-US" sz="1961" dirty="0">
                <a:solidFill>
                  <a:srgbClr val="000000"/>
                </a:solidFill>
                <a:highlight>
                  <a:srgbClr val="FFFFFF"/>
                </a:highlight>
                <a:latin typeface="Consolas" panose="020B0609020204030204" pitchFamily="49" charset="0"/>
              </a:rPr>
              <a:t> = </a:t>
            </a:r>
            <a:r>
              <a:rPr lang="en-US" sz="1961" dirty="0">
                <a:solidFill>
                  <a:srgbClr val="0000FF"/>
                </a:solidFill>
                <a:highlight>
                  <a:srgbClr val="FFFFFF"/>
                </a:highlight>
                <a:latin typeface="Consolas" panose="020B0609020204030204" pitchFamily="49" charset="0"/>
              </a:rPr>
              <a:t>function</a:t>
            </a:r>
            <a:r>
              <a:rPr lang="en-US" sz="1961" dirty="0">
                <a:solidFill>
                  <a:srgbClr val="000000"/>
                </a:solidFill>
                <a:highlight>
                  <a:srgbClr val="FFFFFF"/>
                </a:highlight>
                <a:latin typeface="Consolas" panose="020B0609020204030204" pitchFamily="49" charset="0"/>
              </a:rPr>
              <a:t> (</a:t>
            </a:r>
            <a:r>
              <a:rPr lang="en-US" sz="1961" dirty="0" err="1">
                <a:solidFill>
                  <a:srgbClr val="000000"/>
                </a:solidFill>
                <a:highlight>
                  <a:srgbClr val="FFFFFF"/>
                </a:highlight>
                <a:latin typeface="Consolas" panose="020B0609020204030204" pitchFamily="49" charset="0"/>
              </a:rPr>
              <a:t>args</a:t>
            </a:r>
            <a:r>
              <a:rPr lang="en-US" sz="1961" dirty="0">
                <a:solidFill>
                  <a:srgbClr val="000000"/>
                </a:solidFill>
                <a:highlight>
                  <a:srgbClr val="FFFFFF"/>
                </a:highlight>
                <a:latin typeface="Consolas" panose="020B0609020204030204" pitchFamily="49" charset="0"/>
              </a:rPr>
              <a:t>) { ... };</a:t>
            </a:r>
          </a:p>
          <a:p>
            <a:r>
              <a:rPr lang="en-US" sz="1961" dirty="0">
                <a:solidFill>
                  <a:srgbClr val="000000"/>
                </a:solidFill>
                <a:highlight>
                  <a:srgbClr val="FFFFFF"/>
                </a:highlight>
                <a:latin typeface="Consolas" panose="020B0609020204030204" pitchFamily="49" charset="0"/>
              </a:rPr>
              <a:t>...</a:t>
            </a:r>
          </a:p>
          <a:p>
            <a:r>
              <a:rPr lang="en-US" sz="1961" dirty="0">
                <a:solidFill>
                  <a:srgbClr val="008000"/>
                </a:solidFill>
                <a:highlight>
                  <a:srgbClr val="FFFFFF"/>
                </a:highlight>
                <a:latin typeface="Consolas" panose="020B0609020204030204" pitchFamily="49" charset="0"/>
              </a:rPr>
              <a:t>// see in the dark</a:t>
            </a:r>
            <a:endParaRPr lang="en-US" sz="1961" dirty="0">
              <a:solidFill>
                <a:srgbClr val="000000"/>
              </a:solidFill>
              <a:highlight>
                <a:srgbClr val="FFFFFF"/>
              </a:highlight>
              <a:latin typeface="Consolas" panose="020B0609020204030204" pitchFamily="49" charset="0"/>
            </a:endParaRPr>
          </a:p>
          <a:p>
            <a:r>
              <a:rPr lang="en-US" sz="1961" dirty="0">
                <a:solidFill>
                  <a:srgbClr val="000000"/>
                </a:solidFill>
                <a:highlight>
                  <a:srgbClr val="FFFFFF"/>
                </a:highlight>
                <a:latin typeface="Consolas" panose="020B0609020204030204" pitchFamily="49" charset="0"/>
              </a:rPr>
              <a:t>...</a:t>
            </a:r>
          </a:p>
        </p:txBody>
      </p:sp>
      <p:cxnSp>
        <p:nvCxnSpPr>
          <p:cNvPr id="8" name="Straight Connector 7"/>
          <p:cNvCxnSpPr/>
          <p:nvPr/>
        </p:nvCxnSpPr>
        <p:spPr>
          <a:xfrm>
            <a:off x="941557" y="3877208"/>
            <a:ext cx="101017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942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324134"/>
            <a:ext cx="11655840" cy="5376994"/>
          </a:xfrm>
        </p:spPr>
        <p:txBody>
          <a:bodyPr/>
          <a:lstStyle/>
          <a:p>
            <a:pPr rtl="0" eaLnBrk="1" latinLnBrk="0" hangingPunct="1"/>
            <a:r>
              <a:rPr lang="en-US" b="0" kern="1200" dirty="0">
                <a:gradFill>
                  <a:gsLst>
                    <a:gs pos="1250">
                      <a:schemeClr val="tx1"/>
                    </a:gs>
                    <a:gs pos="100000">
                      <a:schemeClr val="tx1"/>
                    </a:gs>
                  </a:gsLst>
                  <a:lin ang="5400000" scaled="0"/>
                </a:gradFill>
                <a:ea typeface="+mn-ea"/>
              </a:rPr>
              <a:t>Sent in frame event </a:t>
            </a:r>
            <a:r>
              <a:rPr lang="en-US" b="0" kern="1200" dirty="0" err="1">
                <a:gradFill>
                  <a:gsLst>
                    <a:gs pos="1250">
                      <a:schemeClr val="tx1"/>
                    </a:gs>
                    <a:gs pos="100000">
                      <a:schemeClr val="tx1"/>
                    </a:gs>
                  </a:gsLst>
                  <a:lin ang="5400000" scaled="0"/>
                </a:gradFill>
                <a:ea typeface="+mn-ea"/>
              </a:rPr>
              <a:t>args</a:t>
            </a:r>
            <a:r>
              <a:rPr lang="en-US" b="0" kern="1200" dirty="0">
                <a:gradFill>
                  <a:gsLst>
                    <a:gs pos="1250">
                      <a:schemeClr val="tx1"/>
                    </a:gs>
                    <a:gs pos="100000">
                      <a:schemeClr val="tx1"/>
                    </a:gs>
                  </a:gsLst>
                  <a:lin ang="5400000" scaled="0"/>
                </a:gradFill>
                <a:ea typeface="+mn-ea"/>
              </a:rPr>
              <a:t> </a:t>
            </a:r>
          </a:p>
          <a:p>
            <a:pPr rtl="0" eaLnBrk="1" latinLnBrk="0" hangingPunct="1"/>
            <a:r>
              <a:rPr lang="en-US" b="0" dirty="0" err="1"/>
              <a:t>AcquireFrame</a:t>
            </a:r>
            <a:r>
              <a:rPr lang="en-US" b="0" dirty="0"/>
              <a:t> gives </a:t>
            </a:r>
            <a:r>
              <a:rPr lang="en-US" b="0" kern="1200" dirty="0">
                <a:gradFill>
                  <a:gsLst>
                    <a:gs pos="1250">
                      <a:schemeClr val="tx1"/>
                    </a:gs>
                    <a:gs pos="100000">
                      <a:schemeClr val="tx1"/>
                    </a:gs>
                  </a:gsLst>
                  <a:lin ang="5400000" scaled="0"/>
                </a:gradFill>
                <a:ea typeface="+mn-ea"/>
              </a:rPr>
              <a:t>access to the actual frame</a:t>
            </a:r>
          </a:p>
          <a:p>
            <a:pPr rtl="0" eaLnBrk="1" latinLnBrk="0" hangingPunct="1"/>
            <a:r>
              <a:rPr lang="en-US" b="0" kern="1200" dirty="0" err="1">
                <a:gradFill>
                  <a:gsLst>
                    <a:gs pos="1250">
                      <a:schemeClr val="tx1"/>
                    </a:gs>
                    <a:gs pos="100000">
                      <a:schemeClr val="tx1"/>
                    </a:gs>
                  </a:gsLst>
                  <a:lin ang="5400000" scaled="0"/>
                </a:gradFill>
                <a:ea typeface="+mn-ea"/>
              </a:rPr>
              <a:t>RelativeTime</a:t>
            </a:r>
            <a:r>
              <a:rPr lang="en-US" b="0" kern="1200" dirty="0">
                <a:gradFill>
                  <a:gsLst>
                    <a:gs pos="1250">
                      <a:schemeClr val="tx1"/>
                    </a:gs>
                    <a:gs pos="100000">
                      <a:schemeClr val="tx1"/>
                    </a:gs>
                  </a:gsLst>
                  <a:lin ang="5400000" scaled="0"/>
                </a:gradFill>
                <a:ea typeface="+mn-ea"/>
              </a:rPr>
              <a:t> allow you to </a:t>
            </a:r>
            <a:r>
              <a:rPr lang="en-US" b="0" dirty="0"/>
              <a:t>temporally</a:t>
            </a:r>
            <a:r>
              <a:rPr lang="en-US" b="0" kern="1200" dirty="0">
                <a:gradFill>
                  <a:gsLst>
                    <a:gs pos="1250">
                      <a:schemeClr val="tx1"/>
                    </a:gs>
                    <a:gs pos="100000">
                      <a:schemeClr val="tx1"/>
                    </a:gs>
                  </a:gsLst>
                  <a:lin ang="5400000" scaled="0"/>
                </a:gradFill>
                <a:ea typeface="+mn-ea"/>
              </a:rPr>
              <a:t> correlate frames</a:t>
            </a:r>
            <a:endParaRPr lang="en-US" sz="1800" b="0" dirty="0"/>
          </a:p>
        </p:txBody>
      </p:sp>
      <p:sp>
        <p:nvSpPr>
          <p:cNvPr id="3" name="Title 2"/>
          <p:cNvSpPr>
            <a:spLocks noGrp="1"/>
          </p:cNvSpPr>
          <p:nvPr>
            <p:ph type="title"/>
          </p:nvPr>
        </p:nvSpPr>
        <p:spPr/>
        <p:txBody>
          <a:bodyPr/>
          <a:lstStyle/>
          <a:p>
            <a:r>
              <a:rPr lang="en-US" dirty="0" smtClean="0"/>
              <a:t>Frame references</a:t>
            </a:r>
            <a:endParaRPr lang="en-US" dirty="0"/>
          </a:p>
        </p:txBody>
      </p:sp>
      <p:grpSp>
        <p:nvGrpSpPr>
          <p:cNvPr id="12" name="Group 11"/>
          <p:cNvGrpSpPr/>
          <p:nvPr/>
        </p:nvGrpSpPr>
        <p:grpSpPr>
          <a:xfrm>
            <a:off x="1298825" y="6118274"/>
            <a:ext cx="7693869" cy="597617"/>
            <a:chOff x="1324868" y="6240462"/>
            <a:chExt cx="7848147" cy="609600"/>
          </a:xfrm>
        </p:grpSpPr>
        <p:sp>
          <p:nvSpPr>
            <p:cNvPr id="13" name="Rectangle 12"/>
            <p:cNvSpPr/>
            <p:nvPr/>
          </p:nvSpPr>
          <p:spPr bwMode="auto">
            <a:xfrm>
              <a:off x="1324868"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Sensor</a:t>
              </a:r>
            </a:p>
          </p:txBody>
        </p:sp>
        <p:sp>
          <p:nvSpPr>
            <p:cNvPr id="14" name="Rectangle 13"/>
            <p:cNvSpPr/>
            <p:nvPr/>
          </p:nvSpPr>
          <p:spPr bwMode="auto">
            <a:xfrm>
              <a:off x="2840357"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Source</a:t>
              </a:r>
            </a:p>
          </p:txBody>
        </p:sp>
        <p:sp>
          <p:nvSpPr>
            <p:cNvPr id="15" name="Rectangle 14"/>
            <p:cNvSpPr/>
            <p:nvPr/>
          </p:nvSpPr>
          <p:spPr bwMode="auto">
            <a:xfrm>
              <a:off x="4355846"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Reader</a:t>
              </a:r>
            </a:p>
          </p:txBody>
        </p:sp>
        <p:sp>
          <p:nvSpPr>
            <p:cNvPr id="16" name="Rectangle 15"/>
            <p:cNvSpPr/>
            <p:nvPr/>
          </p:nvSpPr>
          <p:spPr bwMode="auto">
            <a:xfrm>
              <a:off x="7809926"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Frame</a:t>
              </a:r>
            </a:p>
          </p:txBody>
        </p:sp>
        <p:sp>
          <p:nvSpPr>
            <p:cNvPr id="17" name="Rectangle 16"/>
            <p:cNvSpPr/>
            <p:nvPr/>
          </p:nvSpPr>
          <p:spPr bwMode="auto">
            <a:xfrm>
              <a:off x="5871335" y="6240462"/>
              <a:ext cx="1778133" cy="609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Frame Ref</a:t>
              </a:r>
            </a:p>
          </p:txBody>
        </p:sp>
      </p:grpSp>
      <p:pic>
        <p:nvPicPr>
          <p:cNvPr id="5" name="Picture 4"/>
          <p:cNvPicPr>
            <a:picLocks noChangeAspect="1"/>
          </p:cNvPicPr>
          <p:nvPr/>
        </p:nvPicPr>
        <p:blipFill>
          <a:blip r:embed="rId3"/>
          <a:stretch>
            <a:fillRect/>
          </a:stretch>
        </p:blipFill>
        <p:spPr>
          <a:xfrm>
            <a:off x="2603424" y="3697925"/>
            <a:ext cx="3493737" cy="1876894"/>
          </a:xfrm>
          <a:prstGeom prst="rect">
            <a:avLst/>
          </a:prstGeom>
        </p:spPr>
      </p:pic>
    </p:spTree>
    <p:extLst>
      <p:ext uri="{BB962C8B-B14F-4D97-AF65-F5344CB8AC3E}">
        <p14:creationId xmlns:p14="http://schemas.microsoft.com/office/powerpoint/2010/main" val="521619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Introducing Kinect Development</a:t>
            </a:r>
            <a:endParaRPr lang="en-US" dirty="0"/>
          </a:p>
        </p:txBody>
      </p:sp>
    </p:spTree>
    <p:extLst>
      <p:ext uri="{BB962C8B-B14F-4D97-AF65-F5344CB8AC3E}">
        <p14:creationId xmlns:p14="http://schemas.microsoft.com/office/powerpoint/2010/main" val="897692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Frame references</a:t>
            </a:r>
            <a:endParaRPr lang="en-US" dirty="0"/>
          </a:p>
        </p:txBody>
      </p:sp>
      <p:sp>
        <p:nvSpPr>
          <p:cNvPr id="4" name="Text Placeholder 3"/>
          <p:cNvSpPr>
            <a:spLocks noGrp="1"/>
          </p:cNvSpPr>
          <p:nvPr>
            <p:ph type="body" sz="quarter" idx="11"/>
          </p:nvPr>
        </p:nvSpPr>
        <p:spPr>
          <a:xfrm>
            <a:off x="-892431" y="2085141"/>
            <a:ext cx="1565158" cy="672318"/>
          </a:xfrm>
        </p:spPr>
        <p:txBody>
          <a:bodyPr/>
          <a:lstStyle/>
          <a:p>
            <a:pPr algn="r"/>
            <a:r>
              <a:rPr lang="en-US" sz="2800" dirty="0">
                <a:latin typeface="Segoe UI Light" panose="020B0502040204020203" pitchFamily="34" charset="0"/>
                <a:cs typeface="Segoe UI Light" panose="020B0502040204020203" pitchFamily="34" charset="0"/>
              </a:rPr>
              <a:t>C#</a:t>
            </a:r>
          </a:p>
        </p:txBody>
      </p:sp>
      <p:sp>
        <p:nvSpPr>
          <p:cNvPr id="5" name="Text Placeholder 3"/>
          <p:cNvSpPr>
            <a:spLocks noGrp="1"/>
          </p:cNvSpPr>
          <p:nvPr>
            <p:ph type="body" sz="quarter" idx="11"/>
          </p:nvPr>
        </p:nvSpPr>
        <p:spPr>
          <a:xfrm>
            <a:off x="849934" y="890617"/>
            <a:ext cx="10848721" cy="3286891"/>
          </a:xfrm>
        </p:spPr>
        <p:txBody>
          <a:bodyPr/>
          <a:lstStyle/>
          <a:p>
            <a:pPr>
              <a:spcBef>
                <a:spcPts val="0"/>
              </a:spcBef>
            </a:pPr>
            <a:r>
              <a:rPr lang="en-US" sz="1961" dirty="0">
                <a:solidFill>
                  <a:schemeClr val="tx2"/>
                </a:solidFill>
                <a:latin typeface="Consolas" panose="020B0609020204030204" pitchFamily="49" charset="0"/>
                <a:cs typeface="Consolas" panose="020B0609020204030204" pitchFamily="49" charset="0"/>
              </a:rPr>
              <a:t>void</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irReader_FrameArrived</a:t>
            </a:r>
            <a:r>
              <a:rPr lang="en-US" sz="1961" dirty="0">
                <a:latin typeface="Consolas" panose="020B0609020204030204" pitchFamily="49" charset="0"/>
                <a:cs typeface="Consolas" panose="020B0609020204030204" pitchFamily="49" charset="0"/>
              </a:rPr>
              <a:t>(</a:t>
            </a:r>
            <a:r>
              <a:rPr lang="en-US" sz="1961" dirty="0" err="1">
                <a:solidFill>
                  <a:schemeClr val="accent2">
                    <a:lumMod val="60000"/>
                    <a:lumOff val="40000"/>
                  </a:schemeClr>
                </a:solidFill>
                <a:latin typeface="Consolas" panose="020B0609020204030204" pitchFamily="49" charset="0"/>
                <a:cs typeface="Consolas" panose="020B0609020204030204" pitchFamily="49" charset="0"/>
              </a:rPr>
              <a:t>InfraredFrameReader</a:t>
            </a:r>
            <a:r>
              <a:rPr lang="en-US" sz="1961" dirty="0">
                <a:latin typeface="Consolas" panose="020B0609020204030204" pitchFamily="49" charset="0"/>
                <a:cs typeface="Consolas" panose="020B0609020204030204" pitchFamily="49" charset="0"/>
              </a:rPr>
              <a:t> sender,               </a:t>
            </a:r>
          </a:p>
          <a:p>
            <a:pPr>
              <a:spcBef>
                <a:spcPts val="0"/>
              </a:spcBef>
            </a:pPr>
            <a:r>
              <a:rPr lang="en-US" sz="1961" dirty="0">
                <a:solidFill>
                  <a:schemeClr val="accent2">
                    <a:lumMod val="60000"/>
                    <a:lumOff val="40000"/>
                  </a:schemeClr>
                </a:solidFill>
                <a:latin typeface="Consolas" panose="020B0609020204030204" pitchFamily="49" charset="0"/>
                <a:cs typeface="Consolas" panose="020B0609020204030204" pitchFamily="49" charset="0"/>
              </a:rPr>
              <a:t>                           </a:t>
            </a:r>
            <a:r>
              <a:rPr lang="en-US" sz="1961" dirty="0" err="1">
                <a:solidFill>
                  <a:schemeClr val="accent2">
                    <a:lumMod val="60000"/>
                    <a:lumOff val="40000"/>
                  </a:schemeClr>
                </a:solidFill>
                <a:latin typeface="Consolas" panose="020B0609020204030204" pitchFamily="49" charset="0"/>
                <a:cs typeface="Consolas" panose="020B0609020204030204" pitchFamily="49" charset="0"/>
              </a:rPr>
              <a:t>InfraredFrameArrivedEventArgs</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args</a:t>
            </a:r>
            <a:r>
              <a:rPr lang="en-US" sz="1961" dirty="0">
                <a:latin typeface="Consolas" panose="020B0609020204030204" pitchFamily="49" charset="0"/>
                <a:cs typeface="Consolas" panose="020B0609020204030204" pitchFamily="49" charset="0"/>
              </a:rPr>
              <a:t>)</a:t>
            </a:r>
            <a:r>
              <a:rPr lang="en-US" sz="1961" dirty="0"/>
              <a:t>{</a:t>
            </a:r>
            <a:endParaRPr lang="en-US" sz="1961" dirty="0">
              <a:solidFill>
                <a:srgbClr val="0000FF"/>
              </a:solidFill>
              <a:highlight>
                <a:srgbClr val="FFFFFF"/>
              </a:highlight>
              <a:latin typeface="Consolas" panose="020B0609020204030204" pitchFamily="49" charset="0"/>
            </a:endParaRPr>
          </a:p>
          <a:p>
            <a:pPr>
              <a:spcBef>
                <a:spcPts val="0"/>
              </a:spcBef>
            </a:pPr>
            <a:r>
              <a:rPr lang="en-US" sz="1961" dirty="0">
                <a:solidFill>
                  <a:srgbClr val="0000FF"/>
                </a:solidFill>
                <a:highlight>
                  <a:srgbClr val="FFFFFF"/>
                </a:highlight>
                <a:latin typeface="Consolas" panose="020B0609020204030204" pitchFamily="49" charset="0"/>
              </a:rPr>
              <a:t>    using</a:t>
            </a:r>
            <a:r>
              <a:rPr lang="en-US" sz="1961" dirty="0">
                <a:solidFill>
                  <a:srgbClr val="000000"/>
                </a:solidFill>
                <a:highlight>
                  <a:srgbClr val="FFFFFF"/>
                </a:highlight>
                <a:latin typeface="Consolas" panose="020B0609020204030204" pitchFamily="49" charset="0"/>
              </a:rPr>
              <a:t> (</a:t>
            </a:r>
            <a:r>
              <a:rPr lang="en-US" sz="1961" dirty="0" err="1">
                <a:solidFill>
                  <a:srgbClr val="2B91AF"/>
                </a:solidFill>
                <a:highlight>
                  <a:srgbClr val="FFFFFF"/>
                </a:highlight>
                <a:latin typeface="Consolas" panose="020B0609020204030204" pitchFamily="49" charset="0"/>
              </a:rPr>
              <a:t>InfraredFrame</a:t>
            </a:r>
            <a:r>
              <a:rPr lang="en-US" sz="1961" dirty="0">
                <a:solidFill>
                  <a:srgbClr val="000000"/>
                </a:solidFill>
                <a:highlight>
                  <a:srgbClr val="FFFFFF"/>
                </a:highlight>
                <a:latin typeface="Consolas" panose="020B0609020204030204" pitchFamily="49" charset="0"/>
              </a:rPr>
              <a:t> frame = </a:t>
            </a:r>
            <a:r>
              <a:rPr lang="en-US" sz="1961" dirty="0" err="1">
                <a:solidFill>
                  <a:srgbClr val="000000"/>
                </a:solidFill>
                <a:highlight>
                  <a:srgbClr val="FFFFFF"/>
                </a:highlight>
                <a:latin typeface="Consolas" panose="020B0609020204030204" pitchFamily="49" charset="0"/>
              </a:rPr>
              <a:t>args.FrameReference.AcquireFrame</a:t>
            </a:r>
            <a:r>
              <a:rPr lang="en-US" sz="1961" dirty="0">
                <a:solidFill>
                  <a:srgbClr val="000000"/>
                </a:solidFill>
                <a:highlight>
                  <a:srgbClr val="FFFFFF"/>
                </a:highlight>
                <a:latin typeface="Consolas" panose="020B0609020204030204" pitchFamily="49" charset="0"/>
              </a:rPr>
              <a:t>())</a:t>
            </a:r>
          </a:p>
          <a:p>
            <a:pPr>
              <a:spcBef>
                <a:spcPts val="0"/>
              </a:spcBef>
            </a:pPr>
            <a:r>
              <a:rPr lang="en-US" sz="1961" dirty="0">
                <a:solidFill>
                  <a:srgbClr val="000000"/>
                </a:solidFill>
                <a:highlight>
                  <a:srgbClr val="FFFFFF"/>
                </a:highlight>
                <a:latin typeface="Consolas" panose="020B0609020204030204" pitchFamily="49" charset="0"/>
              </a:rPr>
              <a:t>    {</a:t>
            </a:r>
          </a:p>
          <a:p>
            <a:pPr>
              <a:spcBef>
                <a:spcPts val="0"/>
              </a:spcBef>
            </a:pPr>
            <a:r>
              <a:rPr lang="en-US" sz="1961" dirty="0">
                <a:solidFill>
                  <a:srgbClr val="0000FF"/>
                </a:solidFill>
                <a:highlight>
                  <a:srgbClr val="FFFFFF"/>
                </a:highlight>
                <a:latin typeface="Consolas" panose="020B0609020204030204" pitchFamily="49" charset="0"/>
              </a:rPr>
              <a:t>       if</a:t>
            </a:r>
            <a:r>
              <a:rPr lang="en-US" sz="1961" dirty="0">
                <a:solidFill>
                  <a:srgbClr val="000000"/>
                </a:solidFill>
                <a:highlight>
                  <a:srgbClr val="FFFFFF"/>
                </a:highlight>
                <a:latin typeface="Consolas" panose="020B0609020204030204" pitchFamily="49" charset="0"/>
              </a:rPr>
              <a:t> (frame != </a:t>
            </a:r>
            <a:r>
              <a:rPr lang="en-US" sz="1961" dirty="0">
                <a:solidFill>
                  <a:srgbClr val="0000FF"/>
                </a:solidFill>
                <a:highlight>
                  <a:srgbClr val="FFFFFF"/>
                </a:highlight>
                <a:latin typeface="Consolas" panose="020B0609020204030204" pitchFamily="49" charset="0"/>
              </a:rPr>
              <a:t>null</a:t>
            </a:r>
            <a:r>
              <a:rPr lang="en-US" sz="1961" dirty="0">
                <a:solidFill>
                  <a:srgbClr val="000000"/>
                </a:solidFill>
                <a:highlight>
                  <a:srgbClr val="FFFFFF"/>
                </a:highlight>
                <a:latin typeface="Consolas" panose="020B0609020204030204" pitchFamily="49" charset="0"/>
              </a:rPr>
              <a:t>)</a:t>
            </a:r>
          </a:p>
          <a:p>
            <a:pPr>
              <a:spcBef>
                <a:spcPts val="0"/>
              </a:spcBef>
            </a:pPr>
            <a:r>
              <a:rPr lang="en-US" sz="1961" dirty="0">
                <a:solidFill>
                  <a:srgbClr val="000000"/>
                </a:solidFill>
                <a:highlight>
                  <a:srgbClr val="FFFFFF"/>
                </a:highlight>
                <a:latin typeface="Consolas" panose="020B0609020204030204" pitchFamily="49" charset="0"/>
              </a:rPr>
              <a:t>       {</a:t>
            </a:r>
          </a:p>
          <a:p>
            <a:pPr>
              <a:spcBef>
                <a:spcPts val="0"/>
              </a:spcBef>
            </a:pPr>
            <a:r>
              <a:rPr lang="en-US" sz="1961" dirty="0">
                <a:solidFill>
                  <a:srgbClr val="000000"/>
                </a:solidFill>
                <a:highlight>
                  <a:srgbClr val="FFFFFF"/>
                </a:highlight>
                <a:latin typeface="Consolas" panose="020B0609020204030204" pitchFamily="49" charset="0"/>
              </a:rPr>
              <a:t>           </a:t>
            </a:r>
            <a:r>
              <a:rPr lang="en-US" sz="1961" dirty="0">
                <a:solidFill>
                  <a:schemeClr val="accent4"/>
                </a:solidFill>
                <a:highlight>
                  <a:srgbClr val="FFFFFF"/>
                </a:highlight>
                <a:latin typeface="Consolas" panose="020B0609020204030204" pitchFamily="49" charset="0"/>
              </a:rPr>
              <a:t>// Get what you need from the frame</a:t>
            </a:r>
          </a:p>
          <a:p>
            <a:pPr>
              <a:spcBef>
                <a:spcPts val="0"/>
              </a:spcBef>
            </a:pPr>
            <a:r>
              <a:rPr lang="en-US" sz="1961" dirty="0">
                <a:solidFill>
                  <a:srgbClr val="000000"/>
                </a:solidFill>
                <a:highlight>
                  <a:srgbClr val="FFFFFF"/>
                </a:highlight>
                <a:latin typeface="Consolas" panose="020B0609020204030204" pitchFamily="49" charset="0"/>
              </a:rPr>
              <a:t>       }</a:t>
            </a:r>
          </a:p>
          <a:p>
            <a:pPr>
              <a:spcBef>
                <a:spcPts val="0"/>
              </a:spcBef>
            </a:pPr>
            <a:r>
              <a:rPr lang="en-US" sz="1961" dirty="0">
                <a:solidFill>
                  <a:srgbClr val="000000"/>
                </a:solidFill>
                <a:highlight>
                  <a:srgbClr val="FFFFFF"/>
                </a:highlight>
                <a:latin typeface="Consolas" panose="020B0609020204030204" pitchFamily="49" charset="0"/>
              </a:rPr>
              <a:t>    }</a:t>
            </a:r>
          </a:p>
          <a:p>
            <a:pPr>
              <a:spcBef>
                <a:spcPts val="0"/>
              </a:spcBef>
            </a:pPr>
            <a:r>
              <a:rPr lang="en-US" sz="1961" dirty="0">
                <a:solidFill>
                  <a:srgbClr val="000000"/>
                </a:solidFill>
                <a:highlight>
                  <a:srgbClr val="FFFFFF"/>
                </a:highlight>
                <a:latin typeface="Consolas" panose="020B0609020204030204" pitchFamily="49" charset="0"/>
              </a:rPr>
              <a:t>}</a:t>
            </a:r>
          </a:p>
          <a:p>
            <a:pPr>
              <a:spcBef>
                <a:spcPts val="0"/>
              </a:spcBef>
            </a:pPr>
            <a:endParaRPr lang="en-US" dirty="0"/>
          </a:p>
        </p:txBody>
      </p:sp>
      <p:sp>
        <p:nvSpPr>
          <p:cNvPr id="6" name="Text Placeholder 3"/>
          <p:cNvSpPr>
            <a:spLocks noGrp="1"/>
          </p:cNvSpPr>
          <p:nvPr>
            <p:ph type="body" sz="quarter" idx="11"/>
          </p:nvPr>
        </p:nvSpPr>
        <p:spPr>
          <a:xfrm>
            <a:off x="-2016548" y="5233936"/>
            <a:ext cx="2689274" cy="747020"/>
          </a:xfrm>
        </p:spPr>
        <p:txBody>
          <a:bodyPr/>
          <a:lstStyle/>
          <a:p>
            <a:pPr algn="r"/>
            <a:r>
              <a:rPr lang="en-US" sz="2800" dirty="0" smtClean="0">
                <a:latin typeface="Segoe UI Light" panose="020B0502040204020203" pitchFamily="34" charset="0"/>
                <a:cs typeface="Segoe UI Light" panose="020B0502040204020203" pitchFamily="34" charset="0"/>
              </a:rPr>
              <a:t>JS</a:t>
            </a:r>
            <a:endParaRPr lang="en-US" sz="2800" dirty="0">
              <a:latin typeface="Segoe UI Light" panose="020B0502040204020203" pitchFamily="34" charset="0"/>
              <a:cs typeface="Segoe UI Light" panose="020B0502040204020203" pitchFamily="34" charset="0"/>
            </a:endParaRPr>
          </a:p>
        </p:txBody>
      </p:sp>
      <p:sp>
        <p:nvSpPr>
          <p:cNvPr id="7" name="Text Placeholder 3"/>
          <p:cNvSpPr>
            <a:spLocks noGrp="1"/>
          </p:cNvSpPr>
          <p:nvPr>
            <p:ph type="body" sz="quarter" idx="11"/>
          </p:nvPr>
        </p:nvSpPr>
        <p:spPr>
          <a:xfrm>
            <a:off x="849935" y="4449423"/>
            <a:ext cx="9384607" cy="2099439"/>
          </a:xfrm>
        </p:spPr>
        <p:txBody>
          <a:bodyPr/>
          <a:lstStyle/>
          <a:p>
            <a:pPr>
              <a:spcBef>
                <a:spcPts val="0"/>
              </a:spcBef>
            </a:pPr>
            <a:r>
              <a:rPr lang="en-US" sz="1960" dirty="0" err="1" smtClean="0">
                <a:solidFill>
                  <a:srgbClr val="0000FF"/>
                </a:solidFill>
                <a:highlight>
                  <a:srgbClr val="FFFFFF"/>
                </a:highlight>
                <a:latin typeface="Consolas" panose="020B0609020204030204" pitchFamily="49" charset="0"/>
              </a:rPr>
              <a:t>var</a:t>
            </a:r>
            <a:r>
              <a:rPr lang="en-US" sz="1960" dirty="0" smtClean="0">
                <a:solidFill>
                  <a:srgbClr val="000000"/>
                </a:solidFill>
                <a:highlight>
                  <a:srgbClr val="FFFFFF"/>
                </a:highlight>
                <a:latin typeface="Consolas" panose="020B0609020204030204" pitchFamily="49" charset="0"/>
              </a:rPr>
              <a:t> </a:t>
            </a:r>
            <a:r>
              <a:rPr lang="en-US" sz="1960" dirty="0">
                <a:solidFill>
                  <a:srgbClr val="000000"/>
                </a:solidFill>
                <a:highlight>
                  <a:srgbClr val="FFFFFF"/>
                </a:highlight>
                <a:latin typeface="Consolas" panose="020B0609020204030204" pitchFamily="49" charset="0"/>
              </a:rPr>
              <a:t>frame </a:t>
            </a:r>
            <a:r>
              <a:rPr lang="en-US" sz="1960" dirty="0" smtClean="0">
                <a:solidFill>
                  <a:srgbClr val="000000"/>
                </a:solidFill>
                <a:highlight>
                  <a:srgbClr val="FFFFFF"/>
                </a:highlight>
                <a:latin typeface="Consolas" panose="020B0609020204030204" pitchFamily="49" charset="0"/>
              </a:rPr>
              <a:t>= </a:t>
            </a:r>
            <a:r>
              <a:rPr lang="en-US" sz="1960" dirty="0" err="1" smtClean="0">
                <a:solidFill>
                  <a:srgbClr val="000000"/>
                </a:solidFill>
                <a:highlight>
                  <a:srgbClr val="FFFFFF"/>
                </a:highlight>
                <a:latin typeface="Consolas" panose="020B0609020204030204" pitchFamily="49" charset="0"/>
              </a:rPr>
              <a:t>args.frameReference.acquireFrame</a:t>
            </a:r>
            <a:r>
              <a:rPr lang="en-US" sz="1960" dirty="0">
                <a:solidFill>
                  <a:srgbClr val="000000"/>
                </a:solidFill>
                <a:highlight>
                  <a:srgbClr val="FFFFFF"/>
                </a:highlight>
                <a:latin typeface="Consolas" panose="020B0609020204030204" pitchFamily="49" charset="0"/>
              </a:rPr>
              <a:t>();</a:t>
            </a:r>
          </a:p>
          <a:p>
            <a:pPr>
              <a:spcBef>
                <a:spcPts val="0"/>
              </a:spcBef>
            </a:pPr>
            <a:r>
              <a:rPr lang="en-US" sz="1960" dirty="0" smtClean="0">
                <a:solidFill>
                  <a:srgbClr val="0000FF"/>
                </a:solidFill>
                <a:highlight>
                  <a:srgbClr val="FFFFFF"/>
                </a:highlight>
                <a:latin typeface="Consolas" panose="020B0609020204030204" pitchFamily="49" charset="0"/>
              </a:rPr>
              <a:t>if</a:t>
            </a:r>
            <a:r>
              <a:rPr lang="en-US" sz="1960" dirty="0" smtClean="0">
                <a:solidFill>
                  <a:srgbClr val="000000"/>
                </a:solidFill>
                <a:highlight>
                  <a:srgbClr val="FFFFFF"/>
                </a:highlight>
                <a:latin typeface="Consolas" panose="020B0609020204030204" pitchFamily="49" charset="0"/>
              </a:rPr>
              <a:t>(frame </a:t>
            </a:r>
            <a:r>
              <a:rPr lang="en-US" sz="1960" dirty="0">
                <a:solidFill>
                  <a:srgbClr val="000000"/>
                </a:solidFill>
                <a:highlight>
                  <a:srgbClr val="FFFFFF"/>
                </a:highlight>
                <a:latin typeface="Consolas" panose="020B0609020204030204" pitchFamily="49" charset="0"/>
              </a:rPr>
              <a:t>!= </a:t>
            </a:r>
            <a:r>
              <a:rPr lang="en-US" sz="1960" dirty="0">
                <a:solidFill>
                  <a:srgbClr val="0000FF"/>
                </a:solidFill>
                <a:highlight>
                  <a:srgbClr val="FFFFFF"/>
                </a:highlight>
                <a:latin typeface="Consolas" panose="020B0609020204030204" pitchFamily="49" charset="0"/>
              </a:rPr>
              <a:t>null</a:t>
            </a:r>
            <a:r>
              <a:rPr lang="en-US" sz="1960" dirty="0" smtClean="0">
                <a:solidFill>
                  <a:srgbClr val="000000"/>
                </a:solidFill>
                <a:highlight>
                  <a:srgbClr val="FFFFFF"/>
                </a:highlight>
                <a:latin typeface="Consolas" panose="020B0609020204030204" pitchFamily="49" charset="0"/>
              </a:rPr>
              <a:t>) {</a:t>
            </a:r>
          </a:p>
          <a:p>
            <a:pPr>
              <a:spcBef>
                <a:spcPts val="0"/>
              </a:spcBef>
            </a:pPr>
            <a:r>
              <a:rPr lang="en-US" sz="1960" dirty="0" smtClean="0">
                <a:solidFill>
                  <a:srgbClr val="000000"/>
                </a:solidFill>
                <a:highlight>
                  <a:srgbClr val="FFFFFF"/>
                </a:highlight>
                <a:latin typeface="Consolas" panose="020B0609020204030204" pitchFamily="49" charset="0"/>
              </a:rPr>
              <a:t>    </a:t>
            </a:r>
            <a:r>
              <a:rPr lang="en-US" sz="1960" dirty="0" smtClean="0">
                <a:solidFill>
                  <a:schemeClr val="accent4"/>
                </a:solidFill>
                <a:highlight>
                  <a:srgbClr val="FFFFFF"/>
                </a:highlight>
                <a:latin typeface="Consolas" panose="020B0609020204030204" pitchFamily="49" charset="0"/>
              </a:rPr>
              <a:t>// Get what you need from the frame</a:t>
            </a:r>
            <a:endParaRPr lang="en-US" sz="1960" dirty="0">
              <a:solidFill>
                <a:schemeClr val="accent4"/>
              </a:solidFill>
              <a:highlight>
                <a:srgbClr val="FFFFFF"/>
              </a:highlight>
              <a:latin typeface="Consolas" panose="020B0609020204030204" pitchFamily="49" charset="0"/>
            </a:endParaRPr>
          </a:p>
          <a:p>
            <a:pPr>
              <a:spcBef>
                <a:spcPts val="0"/>
              </a:spcBef>
            </a:pPr>
            <a:r>
              <a:rPr lang="en-US" sz="1960" dirty="0" smtClean="0">
                <a:solidFill>
                  <a:srgbClr val="000000"/>
                </a:solidFill>
                <a:highlight>
                  <a:srgbClr val="FFFFFF"/>
                </a:highlight>
                <a:latin typeface="Consolas" panose="020B0609020204030204" pitchFamily="49" charset="0"/>
              </a:rPr>
              <a:t>    </a:t>
            </a:r>
            <a:r>
              <a:rPr lang="en-US" sz="1960" dirty="0" err="1" smtClean="0">
                <a:solidFill>
                  <a:srgbClr val="000000"/>
                </a:solidFill>
                <a:highlight>
                  <a:srgbClr val="FFFFFF"/>
                </a:highlight>
                <a:latin typeface="Consolas" panose="020B0609020204030204" pitchFamily="49" charset="0"/>
              </a:rPr>
              <a:t>frame.close</a:t>
            </a:r>
            <a:r>
              <a:rPr lang="en-US" sz="1960" dirty="0">
                <a:solidFill>
                  <a:srgbClr val="000000"/>
                </a:solidFill>
                <a:highlight>
                  <a:srgbClr val="FFFFFF"/>
                </a:highlight>
                <a:latin typeface="Consolas" panose="020B0609020204030204" pitchFamily="49" charset="0"/>
              </a:rPr>
              <a:t>();</a:t>
            </a:r>
          </a:p>
          <a:p>
            <a:pPr>
              <a:spcBef>
                <a:spcPts val="0"/>
              </a:spcBef>
            </a:pPr>
            <a:r>
              <a:rPr lang="en-US" sz="1960" dirty="0" smtClean="0">
                <a:solidFill>
                  <a:srgbClr val="000000"/>
                </a:solidFill>
                <a:highlight>
                  <a:srgbClr val="FFFFFF"/>
                </a:highlight>
                <a:latin typeface="Consolas" panose="020B0609020204030204" pitchFamily="49" charset="0"/>
              </a:rPr>
              <a:t>}</a:t>
            </a:r>
            <a:endParaRPr lang="en-US" sz="1960" dirty="0">
              <a:solidFill>
                <a:srgbClr val="000000"/>
              </a:solidFill>
              <a:highlight>
                <a:srgbClr val="FFFFFF"/>
              </a:highlight>
              <a:latin typeface="Consolas" panose="020B0609020204030204" pitchFamily="49" charset="0"/>
            </a:endParaRPr>
          </a:p>
        </p:txBody>
      </p:sp>
      <p:cxnSp>
        <p:nvCxnSpPr>
          <p:cNvPr id="8" name="Straight Connector 7"/>
          <p:cNvCxnSpPr/>
          <p:nvPr/>
        </p:nvCxnSpPr>
        <p:spPr>
          <a:xfrm>
            <a:off x="849934" y="4071419"/>
            <a:ext cx="101017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0414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8228" y="1636152"/>
            <a:ext cx="11384535" cy="4930336"/>
          </a:xfrm>
        </p:spPr>
        <p:txBody>
          <a:bodyPr/>
          <a:lstStyle/>
          <a:p>
            <a:r>
              <a:rPr lang="en-US" b="0" dirty="0"/>
              <a:t>Gives access to the frame data</a:t>
            </a:r>
          </a:p>
          <a:p>
            <a:pPr lvl="1"/>
            <a:r>
              <a:rPr lang="en-US" dirty="0"/>
              <a:t>Make a local copy or access the underlying buffer directly</a:t>
            </a:r>
          </a:p>
          <a:p>
            <a:r>
              <a:rPr lang="en-US" b="0" dirty="0"/>
              <a:t>Contains metadata for the frame</a:t>
            </a:r>
          </a:p>
          <a:p>
            <a:pPr lvl="1"/>
            <a:r>
              <a:rPr lang="en-US" dirty="0"/>
              <a:t>e.g. Color: format, width, height, etc.</a:t>
            </a:r>
          </a:p>
          <a:p>
            <a:pPr lvl="0"/>
            <a:r>
              <a:rPr lang="en-US" b="0" dirty="0"/>
              <a:t>Important: Minimize how long you hold onto the frame</a:t>
            </a:r>
          </a:p>
          <a:p>
            <a:pPr lvl="1"/>
            <a:r>
              <a:rPr lang="en-US" dirty="0"/>
              <a:t>Not Disposing frames will cause you to not receive more frames</a:t>
            </a:r>
          </a:p>
        </p:txBody>
      </p:sp>
      <p:sp>
        <p:nvSpPr>
          <p:cNvPr id="3" name="Title 2"/>
          <p:cNvSpPr>
            <a:spLocks noGrp="1"/>
          </p:cNvSpPr>
          <p:nvPr>
            <p:ph type="title"/>
          </p:nvPr>
        </p:nvSpPr>
        <p:spPr/>
        <p:txBody>
          <a:bodyPr/>
          <a:lstStyle/>
          <a:p>
            <a:r>
              <a:rPr lang="en-US" dirty="0" smtClean="0"/>
              <a:t>Frames</a:t>
            </a:r>
            <a:endParaRPr lang="en-US" dirty="0"/>
          </a:p>
        </p:txBody>
      </p:sp>
      <p:grpSp>
        <p:nvGrpSpPr>
          <p:cNvPr id="12" name="Group 11"/>
          <p:cNvGrpSpPr/>
          <p:nvPr/>
        </p:nvGrpSpPr>
        <p:grpSpPr>
          <a:xfrm>
            <a:off x="1298825" y="6118274"/>
            <a:ext cx="7693869" cy="597617"/>
            <a:chOff x="1324868" y="6240462"/>
            <a:chExt cx="7848147" cy="609600"/>
          </a:xfrm>
        </p:grpSpPr>
        <p:sp>
          <p:nvSpPr>
            <p:cNvPr id="13" name="Rectangle 12"/>
            <p:cNvSpPr/>
            <p:nvPr/>
          </p:nvSpPr>
          <p:spPr bwMode="auto">
            <a:xfrm>
              <a:off x="1324868"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Sensor</a:t>
              </a:r>
            </a:p>
          </p:txBody>
        </p:sp>
        <p:sp>
          <p:nvSpPr>
            <p:cNvPr id="14" name="Rectangle 13"/>
            <p:cNvSpPr/>
            <p:nvPr/>
          </p:nvSpPr>
          <p:spPr bwMode="auto">
            <a:xfrm>
              <a:off x="2840357"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Source</a:t>
              </a:r>
            </a:p>
          </p:txBody>
        </p:sp>
        <p:sp>
          <p:nvSpPr>
            <p:cNvPr id="15" name="Rectangle 14"/>
            <p:cNvSpPr/>
            <p:nvPr/>
          </p:nvSpPr>
          <p:spPr bwMode="auto">
            <a:xfrm>
              <a:off x="4355846" y="6240462"/>
              <a:ext cx="1363089"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Reader</a:t>
              </a:r>
            </a:p>
          </p:txBody>
        </p:sp>
        <p:sp>
          <p:nvSpPr>
            <p:cNvPr id="16" name="Rectangle 15"/>
            <p:cNvSpPr/>
            <p:nvPr/>
          </p:nvSpPr>
          <p:spPr bwMode="auto">
            <a:xfrm>
              <a:off x="7809926" y="6240462"/>
              <a:ext cx="1363089" cy="609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Frame</a:t>
              </a:r>
            </a:p>
          </p:txBody>
        </p:sp>
        <p:sp>
          <p:nvSpPr>
            <p:cNvPr id="17" name="Rectangle 16"/>
            <p:cNvSpPr/>
            <p:nvPr/>
          </p:nvSpPr>
          <p:spPr bwMode="auto">
            <a:xfrm>
              <a:off x="5871335" y="6240462"/>
              <a:ext cx="1778133"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Frame Ref</a:t>
              </a:r>
            </a:p>
          </p:txBody>
        </p:sp>
      </p:grpSp>
    </p:spTree>
    <p:extLst>
      <p:ext uri="{BB962C8B-B14F-4D97-AF65-F5344CB8AC3E}">
        <p14:creationId xmlns:p14="http://schemas.microsoft.com/office/powerpoint/2010/main" val="189174392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Display an infrared frame in a Windows Store App</a:t>
            </a:r>
            <a:endParaRPr lang="en-US" dirty="0"/>
          </a:p>
        </p:txBody>
      </p:sp>
    </p:spTree>
    <p:extLst>
      <p:ext uri="{BB962C8B-B14F-4D97-AF65-F5344CB8AC3E}">
        <p14:creationId xmlns:p14="http://schemas.microsoft.com/office/powerpoint/2010/main" val="4148032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Data Source Details</a:t>
            </a:r>
            <a:endParaRPr lang="en-US" dirty="0"/>
          </a:p>
        </p:txBody>
      </p:sp>
      <p:sp>
        <p:nvSpPr>
          <p:cNvPr id="2" name="Subtitle 1"/>
          <p:cNvSpPr>
            <a:spLocks noGrp="1"/>
          </p:cNvSpPr>
          <p:nvPr>
            <p:ph type="subTitle" idx="1"/>
          </p:nvPr>
        </p:nvSpPr>
        <p:spPr/>
        <p:txBody>
          <a:bodyPr/>
          <a:lstStyle/>
          <a:p>
            <a:r>
              <a:rPr lang="en-US" dirty="0" smtClean="0"/>
              <a:t>Physical image sensors, </a:t>
            </a:r>
            <a:r>
              <a:rPr lang="en-US" dirty="0" err="1" smtClean="0"/>
              <a:t>ColorFrameSource</a:t>
            </a:r>
            <a:r>
              <a:rPr lang="en-US" dirty="0" smtClean="0"/>
              <a:t>, </a:t>
            </a:r>
            <a:r>
              <a:rPr lang="en-US" dirty="0" err="1" smtClean="0"/>
              <a:t>InfraredFrameSource</a:t>
            </a:r>
            <a:r>
              <a:rPr lang="en-US" dirty="0" smtClean="0"/>
              <a:t>, </a:t>
            </a:r>
            <a:r>
              <a:rPr lang="en-US" dirty="0" err="1" smtClean="0"/>
              <a:t>DepthFrameSource</a:t>
            </a:r>
            <a:r>
              <a:rPr lang="en-US" dirty="0" smtClean="0"/>
              <a:t>, </a:t>
            </a:r>
            <a:r>
              <a:rPr lang="en-US" dirty="0" err="1" smtClean="0"/>
              <a:t>BodyIndexFrameSource</a:t>
            </a:r>
            <a:r>
              <a:rPr lang="en-US" dirty="0" smtClean="0"/>
              <a:t>, </a:t>
            </a:r>
            <a:r>
              <a:rPr lang="en-US" dirty="0" err="1" smtClean="0"/>
              <a:t>BodyFrameSource</a:t>
            </a:r>
            <a:r>
              <a:rPr lang="en-US" dirty="0" smtClean="0"/>
              <a:t>, </a:t>
            </a:r>
            <a:r>
              <a:rPr lang="en-US" dirty="0" err="1" smtClean="0"/>
              <a:t>AudioFrameSource</a:t>
            </a:r>
            <a:endParaRPr lang="en-US" dirty="0"/>
          </a:p>
        </p:txBody>
      </p:sp>
    </p:spTree>
    <p:extLst>
      <p:ext uri="{BB962C8B-B14F-4D97-AF65-F5344CB8AC3E}">
        <p14:creationId xmlns:p14="http://schemas.microsoft.com/office/powerpoint/2010/main" val="3748158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303171" y="1546632"/>
            <a:ext cx="7171401" cy="4539613"/>
          </a:xfrm>
        </p:spPr>
        <p:txBody>
          <a:bodyPr/>
          <a:lstStyle/>
          <a:p>
            <a:pPr marL="560241" indent="-560241">
              <a:buFont typeface="Arial" panose="020B0604020202020204" pitchFamily="34" charset="0"/>
              <a:buChar char="•"/>
            </a:pPr>
            <a:r>
              <a:rPr lang="en-US" sz="3200" b="0" dirty="0" smtClean="0">
                <a:latin typeface="Segoe UI Light" panose="020B0502040204020203" pitchFamily="34" charset="0"/>
                <a:cs typeface="Segoe UI Light" panose="020B0502040204020203" pitchFamily="34" charset="0"/>
              </a:rPr>
              <a:t>Color Sensor</a:t>
            </a:r>
          </a:p>
          <a:p>
            <a:pPr marL="1132933" lvl="1" indent="-560241">
              <a:buFont typeface="Arial" panose="020B0604020202020204" pitchFamily="34" charset="0"/>
              <a:buChar char="•"/>
            </a:pPr>
            <a:r>
              <a:rPr lang="en-US" dirty="0" smtClean="0"/>
              <a:t>1920 x 1080 </a:t>
            </a:r>
          </a:p>
          <a:p>
            <a:pPr marL="1132933" lvl="1" indent="-560241">
              <a:buFont typeface="Arial" panose="020B0604020202020204" pitchFamily="34" charset="0"/>
              <a:buChar char="•"/>
            </a:pPr>
            <a:r>
              <a:rPr lang="en-US" dirty="0" smtClean="0"/>
              <a:t>30 or 15 fps, based on lighting conditions</a:t>
            </a:r>
          </a:p>
          <a:p>
            <a:pPr marL="1132933" lvl="1" indent="-560241">
              <a:buFont typeface="Arial" panose="020B0604020202020204" pitchFamily="34" charset="0"/>
              <a:buChar char="•"/>
            </a:pPr>
            <a:endParaRPr lang="en-US" dirty="0"/>
          </a:p>
          <a:p>
            <a:pPr marL="390235" indent="-560241">
              <a:buFont typeface="Arial" panose="020B0604020202020204" pitchFamily="34" charset="0"/>
              <a:buChar char="•"/>
            </a:pPr>
            <a:r>
              <a:rPr lang="en-US" sz="3200" b="0" dirty="0" smtClean="0">
                <a:latin typeface="Segoe UI Light" panose="020B0502040204020203" pitchFamily="34" charset="0"/>
                <a:cs typeface="Segoe UI Light" panose="020B0502040204020203" pitchFamily="34" charset="0"/>
              </a:rPr>
              <a:t>IR</a:t>
            </a:r>
            <a:r>
              <a:rPr lang="en-US" b="0" dirty="0" smtClean="0">
                <a:latin typeface="Segoe UI Light" panose="020B0502040204020203" pitchFamily="34" charset="0"/>
                <a:cs typeface="Segoe UI Light" panose="020B0502040204020203" pitchFamily="34" charset="0"/>
              </a:rPr>
              <a:t> </a:t>
            </a:r>
            <a:r>
              <a:rPr lang="en-US" sz="3200" b="0" dirty="0" smtClean="0">
                <a:latin typeface="Segoe UI Light" panose="020B0502040204020203" pitchFamily="34" charset="0"/>
                <a:cs typeface="Segoe UI Light" panose="020B0502040204020203" pitchFamily="34" charset="0"/>
              </a:rPr>
              <a:t>Sensor</a:t>
            </a:r>
          </a:p>
          <a:p>
            <a:pPr marL="1132933" lvl="1" indent="-560241">
              <a:buFont typeface="Arial" panose="020B0604020202020204" pitchFamily="34" charset="0"/>
              <a:buChar char="•"/>
            </a:pPr>
            <a:r>
              <a:rPr lang="en-US" dirty="0" smtClean="0"/>
              <a:t>512 x 424</a:t>
            </a:r>
          </a:p>
          <a:p>
            <a:pPr marL="1132933" lvl="1" indent="-560241">
              <a:buFont typeface="Arial" panose="020B0604020202020204" pitchFamily="34" charset="0"/>
              <a:buChar char="•"/>
            </a:pPr>
            <a:r>
              <a:rPr lang="en-US" b="0" dirty="0" smtClean="0">
                <a:latin typeface="Segoe UI Light" panose="020B0502040204020203" pitchFamily="34" charset="0"/>
                <a:cs typeface="Segoe UI Light" panose="020B0502040204020203" pitchFamily="34" charset="0"/>
              </a:rPr>
              <a:t>30 fps</a:t>
            </a:r>
          </a:p>
        </p:txBody>
      </p:sp>
      <p:sp>
        <p:nvSpPr>
          <p:cNvPr id="2" name="Title 1"/>
          <p:cNvSpPr>
            <a:spLocks noGrp="1"/>
          </p:cNvSpPr>
          <p:nvPr>
            <p:ph type="title"/>
          </p:nvPr>
        </p:nvSpPr>
        <p:spPr/>
        <p:txBody>
          <a:bodyPr/>
          <a:lstStyle/>
          <a:p>
            <a:r>
              <a:rPr lang="en-US" dirty="0" smtClean="0"/>
              <a:t>Two Physical “Image” Sensors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27" y="1189494"/>
            <a:ext cx="3927418" cy="221697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402" y="3555100"/>
            <a:ext cx="3738978" cy="3106443"/>
          </a:xfrm>
          <a:prstGeom prst="rect">
            <a:avLst/>
          </a:prstGeom>
        </p:spPr>
      </p:pic>
    </p:spTree>
    <p:extLst>
      <p:ext uri="{BB962C8B-B14F-4D97-AF65-F5344CB8AC3E}">
        <p14:creationId xmlns:p14="http://schemas.microsoft.com/office/powerpoint/2010/main" val="373364785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751364" y="1905095"/>
            <a:ext cx="7171401" cy="4100683"/>
          </a:xfrm>
        </p:spPr>
        <p:txBody>
          <a:bodyPr/>
          <a:lstStyle/>
          <a:p>
            <a:pPr marL="560241" indent="-560241">
              <a:buFont typeface="Arial" panose="020B0604020202020204" pitchFamily="34" charset="0"/>
              <a:buChar char="•"/>
            </a:pPr>
            <a:r>
              <a:rPr lang="en-US" sz="3200" b="0" dirty="0" smtClean="0">
                <a:latin typeface="Segoe UI Light" panose="020B0502040204020203" pitchFamily="34" charset="0"/>
                <a:cs typeface="Segoe UI Light" panose="020B0502040204020203" pitchFamily="34" charset="0"/>
              </a:rPr>
              <a:t>1920 x 1080 array of color pixels</a:t>
            </a:r>
            <a:endParaRPr lang="en-US" sz="3200" b="0" dirty="0">
              <a:latin typeface="Segoe UI Light" panose="020B0502040204020203" pitchFamily="34" charset="0"/>
              <a:cs typeface="Segoe UI Light" panose="020B0502040204020203" pitchFamily="34" charset="0"/>
            </a:endParaRPr>
          </a:p>
          <a:p>
            <a:pPr marL="1302939" lvl="1" indent="-560241">
              <a:buFont typeface="Arial" panose="020B0604020202020204" pitchFamily="34" charset="0"/>
              <a:buChar char="•"/>
            </a:pPr>
            <a:r>
              <a:rPr lang="en-US" dirty="0" smtClean="0"/>
              <a:t>30 or 15 fps, based on lighting conditions</a:t>
            </a:r>
            <a:endParaRPr lang="en-US" sz="2471" dirty="0" smtClean="0"/>
          </a:p>
          <a:p>
            <a:pPr marL="560241" indent="-560241">
              <a:buFont typeface="Arial" panose="020B0604020202020204" pitchFamily="34" charset="0"/>
              <a:buChar char="•"/>
            </a:pPr>
            <a:r>
              <a:rPr lang="en-US" sz="3200" b="0" dirty="0" smtClean="0">
                <a:latin typeface="Segoe UI Light" panose="020B0502040204020203" pitchFamily="34" charset="0"/>
                <a:cs typeface="Segoe UI Light" panose="020B0502040204020203" pitchFamily="34" charset="0"/>
              </a:rPr>
              <a:t>Mirrored image to match other formats</a:t>
            </a:r>
            <a:endParaRPr lang="en-US" sz="3200" b="0"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err="1" smtClean="0"/>
              <a:t>ColorFrameSource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61" y="1905095"/>
            <a:ext cx="4605259" cy="2599604"/>
          </a:xfrm>
          <a:prstGeom prst="rect">
            <a:avLst/>
          </a:prstGeom>
        </p:spPr>
      </p:pic>
    </p:spTree>
    <p:extLst>
      <p:ext uri="{BB962C8B-B14F-4D97-AF65-F5344CB8AC3E}">
        <p14:creationId xmlns:p14="http://schemas.microsoft.com/office/powerpoint/2010/main" val="25484499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405933" y="1636170"/>
            <a:ext cx="6516832" cy="4128958"/>
          </a:xfrm>
        </p:spPr>
        <p:txBody>
          <a:bodyPr/>
          <a:lstStyle/>
          <a:p>
            <a:pPr marL="560241" indent="-560241">
              <a:buFont typeface="Arial" panose="020B0604020202020204" pitchFamily="34" charset="0"/>
              <a:buChar char="•"/>
            </a:pPr>
            <a:r>
              <a:rPr lang="en-US" sz="3200" b="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Pixel </a:t>
            </a:r>
            <a:r>
              <a:rPr lang="en-US" sz="3200" b="0" dirty="0" smtClean="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Data</a:t>
            </a:r>
          </a:p>
          <a:p>
            <a:pPr marL="1302939" lvl="1" indent="-560241">
              <a:buFont typeface="Arial" panose="020B0604020202020204" pitchFamily="34" charset="0"/>
              <a:buChar char="•"/>
            </a:pPr>
            <a:r>
              <a:rPr lang="en-US" kern="1200" dirty="0" smtClean="0">
                <a:gradFill>
                  <a:gsLst>
                    <a:gs pos="1250">
                      <a:schemeClr val="tx1"/>
                    </a:gs>
                    <a:gs pos="100000">
                      <a:schemeClr val="tx1"/>
                    </a:gs>
                  </a:gsLst>
                  <a:lin ang="5400000" scaled="0"/>
                </a:gradFill>
                <a:ea typeface="+mn-ea"/>
              </a:rPr>
              <a:t>16-bit </a:t>
            </a:r>
            <a:r>
              <a:rPr lang="en-US" kern="1200" dirty="0">
                <a:gradFill>
                  <a:gsLst>
                    <a:gs pos="1250">
                      <a:schemeClr val="tx1"/>
                    </a:gs>
                    <a:gs pos="100000">
                      <a:schemeClr val="tx1"/>
                    </a:gs>
                  </a:gsLst>
                  <a:lin ang="5400000" scaled="0"/>
                </a:gradFill>
                <a:ea typeface="+mn-ea"/>
              </a:rPr>
              <a:t>IR intensity value</a:t>
            </a:r>
          </a:p>
          <a:p>
            <a:pPr marL="560241" indent="-560241">
              <a:buFont typeface="Arial" panose="020B0604020202020204" pitchFamily="34" charset="0"/>
              <a:buChar char="•"/>
            </a:pPr>
            <a:r>
              <a:rPr lang="en-US" sz="3200" b="0" dirty="0" smtClean="0">
                <a:latin typeface="Segoe UI Light" panose="020B0502040204020203" pitchFamily="34" charset="0"/>
                <a:cs typeface="Segoe UI Light" panose="020B0502040204020203" pitchFamily="34" charset="0"/>
              </a:rPr>
              <a:t>Ambient light removed</a:t>
            </a:r>
          </a:p>
        </p:txBody>
      </p:sp>
      <p:sp>
        <p:nvSpPr>
          <p:cNvPr id="3" name="Title 2"/>
          <p:cNvSpPr>
            <a:spLocks noGrp="1"/>
          </p:cNvSpPr>
          <p:nvPr>
            <p:ph type="title"/>
          </p:nvPr>
        </p:nvSpPr>
        <p:spPr/>
        <p:txBody>
          <a:bodyPr/>
          <a:lstStyle/>
          <a:p>
            <a:r>
              <a:rPr lang="en-US" dirty="0" err="1" smtClean="0"/>
              <a:t>InfraredFrameSource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62" y="1636170"/>
            <a:ext cx="4969696" cy="4128958"/>
          </a:xfrm>
          <a:prstGeom prst="rect">
            <a:avLst/>
          </a:prstGeom>
        </p:spPr>
      </p:pic>
    </p:spTree>
    <p:extLst>
      <p:ext uri="{BB962C8B-B14F-4D97-AF65-F5344CB8AC3E}">
        <p14:creationId xmlns:p14="http://schemas.microsoft.com/office/powerpoint/2010/main" val="24609825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1364" y="1546529"/>
            <a:ext cx="7171401" cy="3854585"/>
          </a:xfrm>
        </p:spPr>
        <p:txBody>
          <a:bodyPr/>
          <a:lstStyle/>
          <a:p>
            <a:pPr marL="560241" indent="-560241" fontAlgn="t">
              <a:spcBef>
                <a:spcPts val="0"/>
              </a:spcBef>
              <a:buFont typeface="Arial" panose="020B0604020202020204" pitchFamily="34" charset="0"/>
              <a:buChar char="•"/>
            </a:pPr>
            <a:r>
              <a:rPr lang="en-US" sz="3200" b="0" dirty="0" smtClean="0">
                <a:latin typeface="Segoe UI Light" panose="020B0502040204020203" pitchFamily="34" charset="0"/>
                <a:cs typeface="Segoe UI Light" panose="020B0502040204020203" pitchFamily="34" charset="0"/>
              </a:rPr>
              <a:t>Range: 0.5 </a:t>
            </a:r>
            <a:r>
              <a:rPr lang="en-US" sz="3200" b="0" dirty="0">
                <a:latin typeface="Segoe UI Light" panose="020B0502040204020203" pitchFamily="34" charset="0"/>
                <a:cs typeface="Segoe UI Light" panose="020B0502040204020203" pitchFamily="34" charset="0"/>
              </a:rPr>
              <a:t>- </a:t>
            </a:r>
            <a:r>
              <a:rPr lang="en-US" sz="3200" b="0" dirty="0" smtClean="0">
                <a:latin typeface="Segoe UI Light" panose="020B0502040204020203" pitchFamily="34" charset="0"/>
                <a:cs typeface="Segoe UI Light" panose="020B0502040204020203" pitchFamily="34" charset="0"/>
              </a:rPr>
              <a:t>8 meters</a:t>
            </a:r>
          </a:p>
          <a:p>
            <a:pPr marL="560241" indent="-560241" fontAlgn="t">
              <a:spcBef>
                <a:spcPts val="0"/>
              </a:spcBef>
              <a:buFont typeface="Arial" panose="020B0604020202020204" pitchFamily="34" charset="0"/>
              <a:buChar char="•"/>
            </a:pPr>
            <a:r>
              <a:rPr lang="en-US" sz="3200" b="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Pixel Data</a:t>
            </a:r>
          </a:p>
          <a:p>
            <a:pPr marL="1132933" lvl="1" indent="-560241" fontAlgn="t">
              <a:spcBef>
                <a:spcPts val="0"/>
              </a:spcBef>
              <a:buFont typeface="Arial" panose="020B0604020202020204" pitchFamily="34" charset="0"/>
              <a:buChar char="•"/>
            </a:pPr>
            <a:r>
              <a:rPr lang="en-US" kern="1200" dirty="0">
                <a:gradFill>
                  <a:gsLst>
                    <a:gs pos="1250">
                      <a:schemeClr val="tx1"/>
                    </a:gs>
                    <a:gs pos="100000">
                      <a:schemeClr val="tx1"/>
                    </a:gs>
                  </a:gsLst>
                  <a:lin ang="5400000" scaled="0"/>
                </a:gradFill>
                <a:ea typeface="+mn-ea"/>
              </a:rPr>
              <a:t>16-bit distance in millimeters from the sensor’s focal plane</a:t>
            </a:r>
          </a:p>
        </p:txBody>
      </p:sp>
      <p:sp>
        <p:nvSpPr>
          <p:cNvPr id="3" name="Title 2"/>
          <p:cNvSpPr>
            <a:spLocks noGrp="1"/>
          </p:cNvSpPr>
          <p:nvPr>
            <p:ph type="title"/>
          </p:nvPr>
        </p:nvSpPr>
        <p:spPr/>
        <p:txBody>
          <a:bodyPr/>
          <a:lstStyle/>
          <a:p>
            <a:r>
              <a:rPr lang="en-US" dirty="0" err="1" smtClean="0"/>
              <a:t>DepthFrameSource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2" y="1546529"/>
            <a:ext cx="4426276" cy="3854585"/>
          </a:xfrm>
          <a:prstGeom prst="rect">
            <a:avLst/>
          </a:prstGeom>
        </p:spPr>
      </p:pic>
    </p:spTree>
    <p:extLst>
      <p:ext uri="{BB962C8B-B14F-4D97-AF65-F5344CB8AC3E}">
        <p14:creationId xmlns:p14="http://schemas.microsoft.com/office/powerpoint/2010/main" val="306615331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1364" y="1636171"/>
            <a:ext cx="7171401" cy="3945872"/>
          </a:xfrm>
        </p:spPr>
        <p:txBody>
          <a:bodyPr/>
          <a:lstStyle/>
          <a:p>
            <a:pPr marL="560241" indent="-560241">
              <a:buFont typeface="Arial" panose="020B0604020202020204" pitchFamily="34" charset="0"/>
              <a:buChar char="•"/>
            </a:pPr>
            <a:r>
              <a:rPr lang="en-US" sz="3200" b="0" dirty="0" smtClean="0">
                <a:latin typeface="Segoe UI Light" panose="020B0502040204020203" pitchFamily="34" charset="0"/>
                <a:cs typeface="Segoe UI Light" panose="020B0502040204020203" pitchFamily="34" charset="0"/>
              </a:rPr>
              <a:t>Pixel Data </a:t>
            </a:r>
          </a:p>
          <a:p>
            <a:pPr marL="1132933" lvl="1" indent="-560241">
              <a:buFont typeface="Arial" panose="020B0604020202020204" pitchFamily="34" charset="0"/>
              <a:buChar char="•"/>
            </a:pPr>
            <a:r>
              <a:rPr lang="en-US" kern="1200" dirty="0">
                <a:gradFill>
                  <a:gsLst>
                    <a:gs pos="1250">
                      <a:schemeClr val="tx1"/>
                    </a:gs>
                    <a:gs pos="100000">
                      <a:schemeClr val="tx1"/>
                    </a:gs>
                  </a:gsLst>
                  <a:lin ang="5400000" scaled="0"/>
                </a:gradFill>
                <a:ea typeface="+mn-ea"/>
              </a:rPr>
              <a:t>0 to 5: Index of the corresponding body, as tracked by the body source</a:t>
            </a:r>
          </a:p>
          <a:p>
            <a:pPr marL="1132933" lvl="1" indent="-560241">
              <a:buFont typeface="Arial" panose="020B0604020202020204" pitchFamily="34" charset="0"/>
              <a:buChar char="•"/>
            </a:pPr>
            <a:r>
              <a:rPr lang="en-US" dirty="0" smtClean="0"/>
              <a:t>&gt; 5: No </a:t>
            </a:r>
            <a:r>
              <a:rPr lang="en-US" smtClean="0"/>
              <a:t>tracked body </a:t>
            </a:r>
            <a:r>
              <a:rPr lang="en-US" dirty="0" smtClean="0"/>
              <a:t>at that pixel</a:t>
            </a:r>
            <a:endParaRPr lang="en-US" kern="1200" dirty="0">
              <a:gradFill>
                <a:gsLst>
                  <a:gs pos="1250">
                    <a:schemeClr val="tx1"/>
                  </a:gs>
                  <a:gs pos="100000">
                    <a:schemeClr val="tx1"/>
                  </a:gs>
                </a:gsLst>
                <a:lin ang="5400000" scaled="0"/>
              </a:gradFill>
              <a:ea typeface="+mn-ea"/>
            </a:endParaRPr>
          </a:p>
        </p:txBody>
      </p:sp>
      <p:sp>
        <p:nvSpPr>
          <p:cNvPr id="3" name="Title 2"/>
          <p:cNvSpPr>
            <a:spLocks noGrp="1"/>
          </p:cNvSpPr>
          <p:nvPr>
            <p:ph type="title"/>
          </p:nvPr>
        </p:nvSpPr>
        <p:spPr/>
        <p:txBody>
          <a:bodyPr/>
          <a:lstStyle/>
          <a:p>
            <a:r>
              <a:rPr lang="en-US" dirty="0" err="1" smtClean="0"/>
              <a:t>BodyIndexFrameSource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6" y="1636170"/>
            <a:ext cx="4688519" cy="3945873"/>
          </a:xfrm>
          <a:prstGeom prst="rect">
            <a:avLst/>
          </a:prstGeom>
        </p:spPr>
      </p:pic>
    </p:spTree>
    <p:extLst>
      <p:ext uri="{BB962C8B-B14F-4D97-AF65-F5344CB8AC3E}">
        <p14:creationId xmlns:p14="http://schemas.microsoft.com/office/powerpoint/2010/main" val="116692587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3544" y="1093468"/>
            <a:ext cx="8605649" cy="4930336"/>
          </a:xfrm>
        </p:spPr>
        <p:txBody>
          <a:bodyPr/>
          <a:lstStyle/>
          <a:p>
            <a:r>
              <a:rPr lang="en-US" b="0" dirty="0" smtClean="0"/>
              <a:t>Range is 0.5-4.5 meters</a:t>
            </a:r>
          </a:p>
          <a:p>
            <a:r>
              <a:rPr lang="en-US" b="0" dirty="0" smtClean="0"/>
              <a:t>Frame data is a collection of Body objects each with 25 joints</a:t>
            </a:r>
          </a:p>
          <a:p>
            <a:pPr lvl="1"/>
            <a:r>
              <a:rPr lang="en-US" sz="2800" dirty="0" smtClean="0"/>
              <a:t>Each joint has position in 3D space and an orientation</a:t>
            </a:r>
          </a:p>
          <a:p>
            <a:r>
              <a:rPr lang="en-US" b="0" dirty="0" smtClean="0"/>
              <a:t>Up to six simultaneous bodies</a:t>
            </a:r>
          </a:p>
          <a:p>
            <a:r>
              <a:rPr lang="en-US" b="0" dirty="0" smtClean="0"/>
              <a:t>30fps</a:t>
            </a:r>
          </a:p>
          <a:p>
            <a:r>
              <a:rPr lang="en-US" b="0" dirty="0" smtClean="0"/>
              <a:t>Hand State on 2 bodies</a:t>
            </a:r>
          </a:p>
          <a:p>
            <a:r>
              <a:rPr lang="en-US" b="0" dirty="0" smtClean="0"/>
              <a:t>Lean</a:t>
            </a:r>
            <a:endParaRPr lang="en-US" b="0" dirty="0"/>
          </a:p>
        </p:txBody>
      </p:sp>
      <p:sp>
        <p:nvSpPr>
          <p:cNvPr id="3" name="Title 2"/>
          <p:cNvSpPr>
            <a:spLocks noGrp="1"/>
          </p:cNvSpPr>
          <p:nvPr>
            <p:ph type="title"/>
          </p:nvPr>
        </p:nvSpPr>
        <p:spPr/>
        <p:txBody>
          <a:bodyPr/>
          <a:lstStyle/>
          <a:p>
            <a:r>
              <a:rPr lang="en-US" dirty="0" err="1" smtClean="0"/>
              <a:t>BodyFrameSource</a:t>
            </a:r>
            <a:endParaRPr lang="en-US" dirty="0"/>
          </a:p>
        </p:txBody>
      </p:sp>
      <p:sp>
        <p:nvSpPr>
          <p:cNvPr id="7" name="Oval 6"/>
          <p:cNvSpPr/>
          <p:nvPr/>
        </p:nvSpPr>
        <p:spPr>
          <a:xfrm>
            <a:off x="10190383" y="3060364"/>
            <a:ext cx="152378" cy="152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pic>
        <p:nvPicPr>
          <p:cNvPr id="8"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85275" y="368602"/>
            <a:ext cx="3170287" cy="6123183"/>
          </a:xfrm>
          <a:prstGeom prst="rect">
            <a:avLst/>
          </a:prstGeom>
          <a:ln>
            <a:noFill/>
          </a:ln>
          <a:effectLst/>
        </p:spPr>
      </p:pic>
      <p:cxnSp>
        <p:nvCxnSpPr>
          <p:cNvPr id="9" name="Straight Connector 8"/>
          <p:cNvCxnSpPr>
            <a:stCxn id="24" idx="3"/>
          </p:cNvCxnSpPr>
          <p:nvPr/>
        </p:nvCxnSpPr>
        <p:spPr>
          <a:xfrm flipH="1">
            <a:off x="9335080" y="1607704"/>
            <a:ext cx="315723" cy="925237"/>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H="1">
            <a:off x="9323731" y="2602513"/>
            <a:ext cx="17717" cy="838798"/>
          </a:xfrm>
          <a:prstGeom prst="line">
            <a:avLst/>
          </a:prstGeom>
        </p:spPr>
        <p:style>
          <a:lnRef idx="3">
            <a:schemeClr val="dk1"/>
          </a:lnRef>
          <a:fillRef idx="0">
            <a:schemeClr val="dk1"/>
          </a:fillRef>
          <a:effectRef idx="2">
            <a:schemeClr val="dk1"/>
          </a:effectRef>
          <a:fontRef idx="minor">
            <a:schemeClr val="tx1"/>
          </a:fontRef>
        </p:style>
      </p:cxnSp>
      <p:sp>
        <p:nvSpPr>
          <p:cNvPr id="11" name="Oval 10"/>
          <p:cNvSpPr/>
          <p:nvPr/>
        </p:nvSpPr>
        <p:spPr>
          <a:xfrm>
            <a:off x="9258891" y="2458550"/>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cxnSp>
        <p:nvCxnSpPr>
          <p:cNvPr id="12" name="Straight Connector 11"/>
          <p:cNvCxnSpPr/>
          <p:nvPr/>
        </p:nvCxnSpPr>
        <p:spPr>
          <a:xfrm>
            <a:off x="9326829" y="3431786"/>
            <a:ext cx="67332" cy="609514"/>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360494" y="3431787"/>
            <a:ext cx="301657" cy="238091"/>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a:stCxn id="25" idx="5"/>
          </p:cNvCxnSpPr>
          <p:nvPr/>
        </p:nvCxnSpPr>
        <p:spPr>
          <a:xfrm>
            <a:off x="10901390" y="1607705"/>
            <a:ext cx="212788" cy="868095"/>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11152272" y="2544263"/>
            <a:ext cx="438087" cy="1354183"/>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11439532" y="3346074"/>
            <a:ext cx="398443" cy="204758"/>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a:stCxn id="24" idx="6"/>
            <a:endCxn id="22" idx="2"/>
          </p:cNvCxnSpPr>
          <p:nvPr/>
        </p:nvCxnSpPr>
        <p:spPr>
          <a:xfrm flipV="1">
            <a:off x="9780867" y="1527956"/>
            <a:ext cx="410863" cy="25874"/>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2" idx="6"/>
            <a:endCxn id="25" idx="2"/>
          </p:cNvCxnSpPr>
          <p:nvPr/>
        </p:nvCxnSpPr>
        <p:spPr>
          <a:xfrm>
            <a:off x="10344109" y="1527956"/>
            <a:ext cx="427217" cy="25874"/>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stCxn id="22" idx="0"/>
            <a:endCxn id="20" idx="4"/>
          </p:cNvCxnSpPr>
          <p:nvPr/>
        </p:nvCxnSpPr>
        <p:spPr>
          <a:xfrm flipV="1">
            <a:off x="10267919" y="816379"/>
            <a:ext cx="5753" cy="635388"/>
          </a:xfrm>
          <a:prstGeom prst="line">
            <a:avLst/>
          </a:prstGeom>
        </p:spPr>
        <p:style>
          <a:lnRef idx="3">
            <a:schemeClr val="dk1"/>
          </a:lnRef>
          <a:fillRef idx="0">
            <a:schemeClr val="dk1"/>
          </a:fillRef>
          <a:effectRef idx="2">
            <a:schemeClr val="dk1"/>
          </a:effectRef>
          <a:fontRef idx="minor">
            <a:schemeClr val="tx1"/>
          </a:fontRef>
        </p:style>
      </p:cxnSp>
      <p:sp>
        <p:nvSpPr>
          <p:cNvPr id="20" name="Oval 19"/>
          <p:cNvSpPr/>
          <p:nvPr/>
        </p:nvSpPr>
        <p:spPr>
          <a:xfrm>
            <a:off x="10197483" y="664000"/>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cxnSp>
        <p:nvCxnSpPr>
          <p:cNvPr id="21" name="Straight Connector 20"/>
          <p:cNvCxnSpPr>
            <a:stCxn id="38" idx="0"/>
            <a:endCxn id="22" idx="4"/>
          </p:cNvCxnSpPr>
          <p:nvPr/>
        </p:nvCxnSpPr>
        <p:spPr>
          <a:xfrm flipH="1" flipV="1">
            <a:off x="10267920" y="1604145"/>
            <a:ext cx="4581" cy="1471403"/>
          </a:xfrm>
          <a:prstGeom prst="line">
            <a:avLst/>
          </a:prstGeom>
        </p:spPr>
        <p:style>
          <a:lnRef idx="3">
            <a:schemeClr val="dk1"/>
          </a:lnRef>
          <a:fillRef idx="0">
            <a:schemeClr val="dk1"/>
          </a:fillRef>
          <a:effectRef idx="2">
            <a:schemeClr val="dk1"/>
          </a:effectRef>
          <a:fontRef idx="minor">
            <a:schemeClr val="tx1"/>
          </a:fontRef>
        </p:style>
      </p:cxnSp>
      <p:sp>
        <p:nvSpPr>
          <p:cNvPr id="22" name="Oval 21"/>
          <p:cNvSpPr/>
          <p:nvPr/>
        </p:nvSpPr>
        <p:spPr>
          <a:xfrm>
            <a:off x="10191730" y="1451767"/>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3" name="Oval 22"/>
          <p:cNvSpPr/>
          <p:nvPr/>
        </p:nvSpPr>
        <p:spPr>
          <a:xfrm>
            <a:off x="10191282" y="1204278"/>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4" name="Oval 23"/>
          <p:cNvSpPr/>
          <p:nvPr/>
        </p:nvSpPr>
        <p:spPr>
          <a:xfrm>
            <a:off x="9628488" y="1477641"/>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5" name="Oval 24"/>
          <p:cNvSpPr/>
          <p:nvPr/>
        </p:nvSpPr>
        <p:spPr>
          <a:xfrm>
            <a:off x="10771326" y="1477641"/>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6" name="Oval 25"/>
          <p:cNvSpPr/>
          <p:nvPr/>
        </p:nvSpPr>
        <p:spPr>
          <a:xfrm>
            <a:off x="11037988" y="2439503"/>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7" name="Oval 26"/>
          <p:cNvSpPr/>
          <p:nvPr/>
        </p:nvSpPr>
        <p:spPr>
          <a:xfrm>
            <a:off x="11342745" y="3279242"/>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8" name="Oval 27"/>
          <p:cNvSpPr/>
          <p:nvPr/>
        </p:nvSpPr>
        <p:spPr>
          <a:xfrm>
            <a:off x="9247542" y="3372263"/>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29" name="Oval 28"/>
          <p:cNvSpPr/>
          <p:nvPr/>
        </p:nvSpPr>
        <p:spPr>
          <a:xfrm>
            <a:off x="9533829" y="3553213"/>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0" name="Oval 29"/>
          <p:cNvSpPr/>
          <p:nvPr/>
        </p:nvSpPr>
        <p:spPr>
          <a:xfrm>
            <a:off x="9304595" y="3898446"/>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1" name="Oval 30"/>
          <p:cNvSpPr/>
          <p:nvPr/>
        </p:nvSpPr>
        <p:spPr>
          <a:xfrm>
            <a:off x="9274782" y="3619878"/>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2" name="Oval 31"/>
          <p:cNvSpPr/>
          <p:nvPr/>
        </p:nvSpPr>
        <p:spPr>
          <a:xfrm>
            <a:off x="10199907" y="2146094"/>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3" name="Oval 32"/>
          <p:cNvSpPr/>
          <p:nvPr/>
        </p:nvSpPr>
        <p:spPr>
          <a:xfrm>
            <a:off x="11695120" y="3441310"/>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4" name="Oval 33"/>
          <p:cNvSpPr/>
          <p:nvPr/>
        </p:nvSpPr>
        <p:spPr>
          <a:xfrm>
            <a:off x="11409410" y="3515118"/>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35" name="Oval 34"/>
          <p:cNvSpPr/>
          <p:nvPr/>
        </p:nvSpPr>
        <p:spPr>
          <a:xfrm>
            <a:off x="11495124" y="3762733"/>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cxnSp>
        <p:nvCxnSpPr>
          <p:cNvPr id="36" name="Straight Connector 35"/>
          <p:cNvCxnSpPr>
            <a:stCxn id="38" idx="6"/>
            <a:endCxn id="52" idx="2"/>
          </p:cNvCxnSpPr>
          <p:nvPr/>
        </p:nvCxnSpPr>
        <p:spPr>
          <a:xfrm>
            <a:off x="10348691" y="3151737"/>
            <a:ext cx="160732" cy="13387"/>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a:stCxn id="51" idx="6"/>
            <a:endCxn id="38" idx="2"/>
          </p:cNvCxnSpPr>
          <p:nvPr/>
        </p:nvCxnSpPr>
        <p:spPr>
          <a:xfrm flipV="1">
            <a:off x="10028756" y="3151737"/>
            <a:ext cx="167557" cy="13387"/>
          </a:xfrm>
          <a:prstGeom prst="line">
            <a:avLst/>
          </a:prstGeom>
        </p:spPr>
        <p:style>
          <a:lnRef idx="3">
            <a:schemeClr val="dk1"/>
          </a:lnRef>
          <a:fillRef idx="0">
            <a:schemeClr val="dk1"/>
          </a:fillRef>
          <a:effectRef idx="2">
            <a:schemeClr val="dk1"/>
          </a:effectRef>
          <a:fontRef idx="minor">
            <a:schemeClr val="tx1"/>
          </a:fontRef>
        </p:style>
      </p:cxnSp>
      <p:sp>
        <p:nvSpPr>
          <p:cNvPr id="38" name="Oval 37"/>
          <p:cNvSpPr/>
          <p:nvPr/>
        </p:nvSpPr>
        <p:spPr>
          <a:xfrm>
            <a:off x="10196311" y="3075549"/>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cxnSp>
        <p:nvCxnSpPr>
          <p:cNvPr id="39" name="Straight Connector 38"/>
          <p:cNvCxnSpPr>
            <a:stCxn id="51" idx="4"/>
            <a:endCxn id="46" idx="0"/>
          </p:cNvCxnSpPr>
          <p:nvPr/>
        </p:nvCxnSpPr>
        <p:spPr>
          <a:xfrm>
            <a:off x="9952565" y="3241313"/>
            <a:ext cx="88074" cy="1409501"/>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a:stCxn id="52" idx="4"/>
            <a:endCxn id="47" idx="0"/>
          </p:cNvCxnSpPr>
          <p:nvPr/>
        </p:nvCxnSpPr>
        <p:spPr>
          <a:xfrm flipH="1">
            <a:off x="10467146" y="3241313"/>
            <a:ext cx="118466" cy="1419025"/>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0055153" y="4736526"/>
            <a:ext cx="61675" cy="1295216"/>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flipH="1">
            <a:off x="10409429" y="4765098"/>
            <a:ext cx="66664" cy="1295216"/>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p:cNvCxnSpPr/>
          <p:nvPr/>
        </p:nvCxnSpPr>
        <p:spPr>
          <a:xfrm>
            <a:off x="10409427" y="6107932"/>
            <a:ext cx="152378" cy="171426"/>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flipH="1">
            <a:off x="9980864" y="6067457"/>
            <a:ext cx="139064" cy="183331"/>
          </a:xfrm>
          <a:prstGeom prst="line">
            <a:avLst/>
          </a:prstGeom>
        </p:spPr>
        <p:style>
          <a:lnRef idx="3">
            <a:schemeClr val="dk1"/>
          </a:lnRef>
          <a:fillRef idx="0">
            <a:schemeClr val="dk1"/>
          </a:fillRef>
          <a:effectRef idx="2">
            <a:schemeClr val="dk1"/>
          </a:effectRef>
          <a:fontRef idx="minor">
            <a:schemeClr val="tx1"/>
          </a:fontRef>
        </p:style>
      </p:cxnSp>
      <p:sp>
        <p:nvSpPr>
          <p:cNvPr id="45" name="Oval 44"/>
          <p:cNvSpPr/>
          <p:nvPr/>
        </p:nvSpPr>
        <p:spPr>
          <a:xfrm>
            <a:off x="9882929" y="6193122"/>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46" name="Oval 45"/>
          <p:cNvSpPr/>
          <p:nvPr/>
        </p:nvSpPr>
        <p:spPr>
          <a:xfrm>
            <a:off x="9964450" y="4650814"/>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47" name="Oval 46"/>
          <p:cNvSpPr/>
          <p:nvPr/>
        </p:nvSpPr>
        <p:spPr>
          <a:xfrm>
            <a:off x="10390957" y="4660337"/>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48" name="Oval 47"/>
          <p:cNvSpPr/>
          <p:nvPr/>
        </p:nvSpPr>
        <p:spPr>
          <a:xfrm>
            <a:off x="10314768" y="5991266"/>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49" name="Oval 48"/>
          <p:cNvSpPr/>
          <p:nvPr/>
        </p:nvSpPr>
        <p:spPr>
          <a:xfrm>
            <a:off x="10019535" y="5984125"/>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50" name="Oval 49"/>
          <p:cNvSpPr/>
          <p:nvPr/>
        </p:nvSpPr>
        <p:spPr>
          <a:xfrm>
            <a:off x="10489329" y="6201474"/>
            <a:ext cx="152378" cy="152378"/>
          </a:xfrm>
          <a:prstGeom prst="ellipse">
            <a:avLst/>
          </a:prstGeom>
          <a:solidFill>
            <a:schemeClr val="accent2"/>
          </a:solidFill>
          <a:ln w="28575" cap="flat" cmpd="sng" algn="ctr">
            <a:solidFill>
              <a:schemeClr val="tx2"/>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51" name="Oval 50"/>
          <p:cNvSpPr/>
          <p:nvPr/>
        </p:nvSpPr>
        <p:spPr>
          <a:xfrm>
            <a:off x="9876376" y="3088934"/>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52" name="Oval 51"/>
          <p:cNvSpPr/>
          <p:nvPr/>
        </p:nvSpPr>
        <p:spPr>
          <a:xfrm>
            <a:off x="10509422" y="3088934"/>
            <a:ext cx="152378" cy="152378"/>
          </a:xfrm>
          <a:prstGeom prst="ellipse">
            <a:avLst/>
          </a:prstGeom>
          <a:solidFill>
            <a:srgbClr val="6076B4"/>
          </a:solidFill>
          <a:ln w="28575" cap="flat" cmpd="sng" algn="ctr">
            <a:solidFill>
              <a:srgbClr val="6076B4">
                <a:shade val="50000"/>
              </a:srgbClr>
            </a:solidFill>
            <a:prstDash val="solid"/>
          </a:ln>
          <a:effectLst/>
        </p:spPr>
        <p:txBody>
          <a:bodyPr rtlCol="0" anchor="ctr"/>
          <a:lstStyle/>
          <a:p>
            <a:pPr algn="ctr" defTabSz="914225"/>
            <a:endParaRPr lang="en-US" sz="2400" kern="0">
              <a:solidFill>
                <a:sysClr val="window" lastClr="FFFFFF"/>
              </a:solidFill>
              <a:latin typeface="Palatino Linotype"/>
            </a:endParaRPr>
          </a:p>
        </p:txBody>
      </p:sp>
      <p:sp>
        <p:nvSpPr>
          <p:cNvPr id="53" name="Oval 52"/>
          <p:cNvSpPr/>
          <p:nvPr/>
        </p:nvSpPr>
        <p:spPr>
          <a:xfrm>
            <a:off x="10196311" y="1204278"/>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4" name="Oval 53"/>
          <p:cNvSpPr/>
          <p:nvPr/>
        </p:nvSpPr>
        <p:spPr>
          <a:xfrm>
            <a:off x="10196311" y="1451767"/>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5" name="Oval 54"/>
          <p:cNvSpPr/>
          <p:nvPr/>
        </p:nvSpPr>
        <p:spPr>
          <a:xfrm>
            <a:off x="10200488" y="2146094"/>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6" name="Oval 55"/>
          <p:cNvSpPr/>
          <p:nvPr/>
        </p:nvSpPr>
        <p:spPr>
          <a:xfrm>
            <a:off x="10190383" y="3077749"/>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7" name="Oval 56"/>
          <p:cNvSpPr/>
          <p:nvPr/>
        </p:nvSpPr>
        <p:spPr>
          <a:xfrm>
            <a:off x="9876581" y="3088934"/>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8" name="Oval 57"/>
          <p:cNvSpPr/>
          <p:nvPr/>
        </p:nvSpPr>
        <p:spPr>
          <a:xfrm>
            <a:off x="10509422" y="3088934"/>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59" name="Oval 58"/>
          <p:cNvSpPr/>
          <p:nvPr/>
        </p:nvSpPr>
        <p:spPr>
          <a:xfrm>
            <a:off x="11495704" y="3762733"/>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60" name="Oval 59"/>
          <p:cNvSpPr/>
          <p:nvPr/>
        </p:nvSpPr>
        <p:spPr>
          <a:xfrm>
            <a:off x="11697874" y="3438929"/>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61" name="Oval 60"/>
          <p:cNvSpPr/>
          <p:nvPr/>
        </p:nvSpPr>
        <p:spPr>
          <a:xfrm>
            <a:off x="9534410" y="3558636"/>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sp>
        <p:nvSpPr>
          <p:cNvPr id="62" name="Oval 61"/>
          <p:cNvSpPr/>
          <p:nvPr/>
        </p:nvSpPr>
        <p:spPr>
          <a:xfrm>
            <a:off x="9304595" y="3903869"/>
            <a:ext cx="152378" cy="152378"/>
          </a:xfrm>
          <a:prstGeom prst="ellipse">
            <a:avLst/>
          </a:prstGeom>
          <a:solidFill>
            <a:schemeClr val="accent2"/>
          </a:solidFill>
          <a:ln w="25400" cap="flat" cmpd="sng" algn="ctr">
            <a:solidFill>
              <a:schemeClr val="tx2"/>
            </a:solidFill>
            <a:prstDash val="solid"/>
          </a:ln>
          <a:effectLst/>
        </p:spPr>
        <p:txBody>
          <a:bodyPr rtlCol="0" anchor="ctr"/>
          <a:lstStyle/>
          <a:p>
            <a:pPr algn="ctr" defTabSz="914225">
              <a:defRPr/>
            </a:pPr>
            <a:endParaRPr lang="en-US" kern="0">
              <a:solidFill>
                <a:sysClr val="window" lastClr="FFFFFF"/>
              </a:solidFill>
              <a:latin typeface="Calibri"/>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613" y="4141275"/>
            <a:ext cx="3337336" cy="2643864"/>
          </a:xfrm>
          <a:prstGeom prst="rect">
            <a:avLst/>
          </a:prstGeom>
        </p:spPr>
      </p:pic>
    </p:spTree>
    <p:extLst>
      <p:ext uri="{BB962C8B-B14F-4D97-AF65-F5344CB8AC3E}">
        <p14:creationId xmlns:p14="http://schemas.microsoft.com/office/powerpoint/2010/main" val="312774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Kinect Overview</a:t>
            </a:r>
            <a:endParaRPr lang="en-GB" dirty="0"/>
          </a:p>
          <a:p>
            <a:r>
              <a:rPr lang="en-GB" dirty="0" smtClean="0"/>
              <a:t>Kinect Sensor Overview</a:t>
            </a:r>
          </a:p>
          <a:p>
            <a:pPr lvl="1"/>
            <a:r>
              <a:rPr lang="en-GB" dirty="0" smtClean="0"/>
              <a:t>Features &amp; Components</a:t>
            </a:r>
          </a:p>
          <a:p>
            <a:r>
              <a:rPr lang="en-GB" dirty="0" smtClean="0"/>
              <a:t>SDK Download &amp; Installation</a:t>
            </a:r>
          </a:p>
          <a:p>
            <a:r>
              <a:rPr lang="en-GB" dirty="0" smtClean="0"/>
              <a:t>Kinect Data Sources</a:t>
            </a:r>
            <a:endParaRPr lang="en-GB" dirty="0"/>
          </a:p>
          <a:p>
            <a:r>
              <a:rPr lang="en-GB" dirty="0" smtClean="0"/>
              <a:t>High-level Architecture</a:t>
            </a:r>
            <a:endParaRPr lang="en-GB" dirty="0"/>
          </a:p>
          <a:p>
            <a:r>
              <a:rPr lang="en-GB" dirty="0" smtClean="0"/>
              <a:t>Quick Overview of Other Modules</a:t>
            </a:r>
            <a:endParaRPr lang="en-GB" dirty="0"/>
          </a:p>
          <a:p>
            <a:r>
              <a:rPr lang="en-GB" dirty="0" smtClean="0"/>
              <a:t>Helpful Resources</a:t>
            </a:r>
            <a:endParaRPr lang="en-GB" dirty="0"/>
          </a:p>
        </p:txBody>
      </p:sp>
      <p:sp>
        <p:nvSpPr>
          <p:cNvPr id="2" name="Title 1"/>
          <p:cNvSpPr>
            <a:spLocks noGrp="1"/>
          </p:cNvSpPr>
          <p:nvPr>
            <p:ph type="title"/>
          </p:nvPr>
        </p:nvSpPr>
        <p:spPr/>
        <p:txBody>
          <a:bodyPr/>
          <a:lstStyle/>
          <a:p>
            <a:r>
              <a:rPr lang="en-US" smtClean="0"/>
              <a:t>Module Overview</a:t>
            </a:r>
            <a:endParaRPr lang="en-US" dirty="0"/>
          </a:p>
        </p:txBody>
      </p:sp>
    </p:spTree>
    <p:extLst>
      <p:ext uri="{BB962C8B-B14F-4D97-AF65-F5344CB8AC3E}">
        <p14:creationId xmlns:p14="http://schemas.microsoft.com/office/powerpoint/2010/main" val="3183499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3239" y="1635896"/>
            <a:ext cx="11819523" cy="4931036"/>
          </a:xfrm>
        </p:spPr>
        <p:txBody>
          <a:bodyPr/>
          <a:lstStyle/>
          <a:p>
            <a:pPr rtl="0" eaLnBrk="1" latinLnBrk="0" hangingPunct="1"/>
            <a:r>
              <a:rPr lang="en-US" b="0" kern="1200" dirty="0">
                <a:gradFill>
                  <a:gsLst>
                    <a:gs pos="1250">
                      <a:schemeClr val="tx1"/>
                    </a:gs>
                    <a:gs pos="100000">
                      <a:schemeClr val="tx1"/>
                    </a:gs>
                  </a:gsLst>
                  <a:lin ang="5400000" scaled="0"/>
                </a:gradFill>
                <a:ea typeface="+mn-ea"/>
              </a:rPr>
              <a:t>Data is audio samples captured over a specific interval of time</a:t>
            </a:r>
          </a:p>
          <a:p>
            <a:pPr rtl="0" eaLnBrk="1" latinLnBrk="0" hangingPunct="1"/>
            <a:r>
              <a:rPr lang="en-US" b="0" kern="1200" dirty="0">
                <a:gradFill>
                  <a:gsLst>
                    <a:gs pos="1250">
                      <a:schemeClr val="tx1"/>
                    </a:gs>
                    <a:gs pos="100000">
                      <a:schemeClr val="tx1"/>
                    </a:gs>
                  </a:gsLst>
                  <a:lin ang="5400000" scaled="0"/>
                </a:gradFill>
                <a:ea typeface="+mn-ea"/>
              </a:rPr>
              <a:t>Audio data is associated with an “audio </a:t>
            </a:r>
            <a:r>
              <a:rPr lang="en-US" b="0" kern="1200" dirty="0" smtClean="0">
                <a:gradFill>
                  <a:gsLst>
                    <a:gs pos="1250">
                      <a:schemeClr val="tx1"/>
                    </a:gs>
                    <a:gs pos="100000">
                      <a:schemeClr val="tx1"/>
                    </a:gs>
                  </a:gsLst>
                  <a:lin ang="5400000" scaled="0"/>
                </a:gradFill>
                <a:ea typeface="+mn-ea"/>
              </a:rPr>
              <a:t>beam”</a:t>
            </a:r>
          </a:p>
          <a:p>
            <a:pPr lvl="1"/>
            <a:r>
              <a:rPr lang="en-US" dirty="0" smtClean="0"/>
              <a:t>A</a:t>
            </a:r>
            <a:r>
              <a:rPr lang="en-US" kern="1200" dirty="0" smtClean="0">
                <a:gradFill>
                  <a:gsLst>
                    <a:gs pos="1250">
                      <a:schemeClr val="tx1"/>
                    </a:gs>
                    <a:gs pos="100000">
                      <a:schemeClr val="tx1"/>
                    </a:gs>
                  </a:gsLst>
                  <a:lin ang="5400000" scaled="0"/>
                </a:gradFill>
                <a:ea typeface="+mn-ea"/>
              </a:rPr>
              <a:t> </a:t>
            </a:r>
            <a:r>
              <a:rPr lang="en-US" kern="1200" dirty="0">
                <a:gradFill>
                  <a:gsLst>
                    <a:gs pos="1250">
                      <a:schemeClr val="tx1"/>
                    </a:gs>
                    <a:gs pos="100000">
                      <a:schemeClr val="tx1"/>
                    </a:gs>
                  </a:gsLst>
                  <a:lin ang="5400000" scaled="0"/>
                </a:gradFill>
                <a:ea typeface="+mn-ea"/>
              </a:rPr>
              <a:t>steerable “cone” of focus for </a:t>
            </a:r>
            <a:r>
              <a:rPr lang="en-US" kern="1200" dirty="0" smtClean="0">
                <a:gradFill>
                  <a:gsLst>
                    <a:gs pos="1250">
                      <a:schemeClr val="tx1"/>
                    </a:gs>
                    <a:gs pos="100000">
                      <a:schemeClr val="tx1"/>
                    </a:gs>
                  </a:gsLst>
                  <a:lin ang="5400000" scaled="0"/>
                </a:gradFill>
                <a:ea typeface="+mn-ea"/>
              </a:rPr>
              <a:t>audio</a:t>
            </a:r>
            <a:endParaRPr lang="en-US" dirty="0">
              <a:ea typeface="+mn-ea"/>
            </a:endParaRPr>
          </a:p>
          <a:p>
            <a:pPr lvl="1"/>
            <a:r>
              <a:rPr lang="en-US" kern="1200" dirty="0" smtClean="0">
                <a:gradFill>
                  <a:gsLst>
                    <a:gs pos="1250">
                      <a:schemeClr val="tx1"/>
                    </a:gs>
                    <a:gs pos="100000">
                      <a:schemeClr val="tx1"/>
                    </a:gs>
                  </a:gsLst>
                  <a:lin ang="5400000" scaled="0"/>
                </a:gradFill>
                <a:ea typeface="+mn-ea"/>
              </a:rPr>
              <a:t>May be automatically or manually aimed</a:t>
            </a:r>
            <a:endParaRPr lang="en-US" dirty="0" smtClean="0">
              <a:effectLst/>
            </a:endParaRPr>
          </a:p>
          <a:p>
            <a:endParaRPr lang="en-US" sz="2800" b="0" dirty="0"/>
          </a:p>
        </p:txBody>
      </p:sp>
      <p:sp>
        <p:nvSpPr>
          <p:cNvPr id="3" name="Title 2"/>
          <p:cNvSpPr>
            <a:spLocks noGrp="1"/>
          </p:cNvSpPr>
          <p:nvPr>
            <p:ph type="title"/>
          </p:nvPr>
        </p:nvSpPr>
        <p:spPr/>
        <p:txBody>
          <a:bodyPr/>
          <a:lstStyle/>
          <a:p>
            <a:r>
              <a:rPr lang="en-US" dirty="0" err="1" smtClean="0"/>
              <a:t>AudioFrameSource</a:t>
            </a:r>
            <a:endParaRPr lang="en-US" dirty="0"/>
          </a:p>
        </p:txBody>
      </p:sp>
    </p:spTree>
    <p:extLst>
      <p:ext uri="{BB962C8B-B14F-4D97-AF65-F5344CB8AC3E}">
        <p14:creationId xmlns:p14="http://schemas.microsoft.com/office/powerpoint/2010/main" val="252248347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Other Important APIs</a:t>
            </a:r>
            <a:endParaRPr lang="en-US" dirty="0"/>
          </a:p>
        </p:txBody>
      </p:sp>
      <p:sp>
        <p:nvSpPr>
          <p:cNvPr id="2" name="Subtitle 1"/>
          <p:cNvSpPr>
            <a:spLocks noGrp="1"/>
          </p:cNvSpPr>
          <p:nvPr>
            <p:ph type="subTitle" idx="1"/>
          </p:nvPr>
        </p:nvSpPr>
        <p:spPr/>
        <p:txBody>
          <a:bodyPr/>
          <a:lstStyle/>
          <a:p>
            <a:r>
              <a:rPr lang="en-US" dirty="0" smtClean="0"/>
              <a:t>Coordinate mapping, </a:t>
            </a:r>
            <a:r>
              <a:rPr lang="en-US" dirty="0" err="1" smtClean="0"/>
              <a:t>MultiSourceFrameReader</a:t>
            </a:r>
            <a:r>
              <a:rPr lang="en-US" dirty="0" smtClean="0"/>
              <a:t> </a:t>
            </a:r>
            <a:endParaRPr lang="en-US" dirty="0"/>
          </a:p>
        </p:txBody>
      </p:sp>
    </p:spTree>
    <p:extLst>
      <p:ext uri="{BB962C8B-B14F-4D97-AF65-F5344CB8AC3E}">
        <p14:creationId xmlns:p14="http://schemas.microsoft.com/office/powerpoint/2010/main" val="814639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769239" y="195435"/>
            <a:ext cx="3296558" cy="1963630"/>
          </a:xfrm>
          <a:prstGeom prst="rect">
            <a:avLst/>
          </a:prstGeom>
        </p:spPr>
      </p:pic>
      <p:sp>
        <p:nvSpPr>
          <p:cNvPr id="3" name="Content Placeholder 2"/>
          <p:cNvSpPr>
            <a:spLocks noGrp="1"/>
          </p:cNvSpPr>
          <p:nvPr>
            <p:ph idx="10"/>
          </p:nvPr>
        </p:nvSpPr>
        <p:spPr>
          <a:xfrm>
            <a:off x="269239" y="1322369"/>
            <a:ext cx="11653523" cy="4586240"/>
          </a:xfrm>
        </p:spPr>
        <p:txBody>
          <a:bodyPr/>
          <a:lstStyle/>
          <a:p>
            <a:r>
              <a:rPr lang="en-US" dirty="0" smtClean="0"/>
              <a:t>Three coordinate systems</a:t>
            </a:r>
          </a:p>
          <a:p>
            <a:endParaRPr lang="en-US" dirty="0" smtClean="0"/>
          </a:p>
          <a:p>
            <a:endParaRPr lang="en-US" dirty="0" smtClean="0"/>
          </a:p>
          <a:p>
            <a:endParaRPr lang="en-US" dirty="0" smtClean="0"/>
          </a:p>
          <a:p>
            <a:endParaRPr lang="en-US" dirty="0" smtClean="0"/>
          </a:p>
          <a:p>
            <a:endParaRPr lang="en-US" dirty="0"/>
          </a:p>
          <a:p>
            <a:r>
              <a:rPr lang="en-US" dirty="0" smtClean="0"/>
              <a:t>Coordinate mapper provides conversions between each system</a:t>
            </a:r>
          </a:p>
          <a:p>
            <a:r>
              <a:rPr lang="en-US" dirty="0" smtClean="0"/>
              <a:t>Convert single or multiple points</a:t>
            </a:r>
          </a:p>
        </p:txBody>
      </p:sp>
      <p:sp>
        <p:nvSpPr>
          <p:cNvPr id="2" name="Title 1"/>
          <p:cNvSpPr>
            <a:spLocks noGrp="1"/>
          </p:cNvSpPr>
          <p:nvPr>
            <p:ph type="title"/>
          </p:nvPr>
        </p:nvSpPr>
        <p:spPr/>
        <p:txBody>
          <a:bodyPr/>
          <a:lstStyle/>
          <a:p>
            <a:r>
              <a:rPr lang="en-US" dirty="0" smtClean="0"/>
              <a:t>Coordinate mapping</a:t>
            </a:r>
            <a:endParaRPr lang="en-US" dirty="0"/>
          </a:p>
        </p:txBody>
      </p:sp>
      <p:graphicFrame>
        <p:nvGraphicFramePr>
          <p:cNvPr id="4" name="Table 3"/>
          <p:cNvGraphicFramePr>
            <a:graphicFrameLocks noGrp="1"/>
          </p:cNvGraphicFramePr>
          <p:nvPr>
            <p:extLst/>
          </p:nvPr>
        </p:nvGraphicFramePr>
        <p:xfrm>
          <a:off x="379514" y="2309585"/>
          <a:ext cx="11207762" cy="2926024"/>
        </p:xfrm>
        <a:graphic>
          <a:graphicData uri="http://schemas.openxmlformats.org/drawingml/2006/table">
            <a:tbl>
              <a:tblPr firstRow="1" bandRow="1">
                <a:tableStyleId>{5C22544A-7EE6-4342-B048-85BDC9FD1C3A}</a:tableStyleId>
              </a:tblPr>
              <a:tblGrid>
                <a:gridCol w="2588818"/>
                <a:gridCol w="1684161"/>
                <a:gridCol w="1790850"/>
                <a:gridCol w="1173580"/>
                <a:gridCol w="1592715"/>
                <a:gridCol w="2377638"/>
              </a:tblGrid>
              <a:tr h="360354">
                <a:tc>
                  <a:txBody>
                    <a:bodyPr/>
                    <a:lstStyle/>
                    <a:p>
                      <a:r>
                        <a:rPr lang="en-US" sz="2400" dirty="0" smtClean="0">
                          <a:latin typeface="Segoe UI Light" panose="020B0502040204020203" pitchFamily="34" charset="0"/>
                          <a:cs typeface="Segoe UI Light" panose="020B0502040204020203" pitchFamily="34" charset="0"/>
                        </a:rPr>
                        <a:t>Name</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Applies to</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Dimensions</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Units</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Range</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Origin</a:t>
                      </a:r>
                      <a:endParaRPr lang="en-US" sz="2400" dirty="0">
                        <a:latin typeface="Segoe UI Light" panose="020B0502040204020203" pitchFamily="34" charset="0"/>
                        <a:cs typeface="Segoe UI Light" panose="020B0502040204020203" pitchFamily="34" charset="0"/>
                      </a:endParaRPr>
                    </a:p>
                  </a:txBody>
                  <a:tcPr marL="91427" marR="91427" marT="45713" marB="45713"/>
                </a:tc>
              </a:tr>
              <a:tr h="360354">
                <a:tc>
                  <a:txBody>
                    <a:bodyPr/>
                    <a:lstStyle/>
                    <a:p>
                      <a:r>
                        <a:rPr lang="en-US" sz="2400" dirty="0" err="1" smtClean="0">
                          <a:latin typeface="Segoe UI Light" panose="020B0502040204020203" pitchFamily="34" charset="0"/>
                          <a:cs typeface="Segoe UI Light" panose="020B0502040204020203" pitchFamily="34" charset="0"/>
                        </a:rPr>
                        <a:t>ColorSpacePoint</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Color</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2</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pixels</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1920x1080</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Top left corner</a:t>
                      </a:r>
                      <a:endParaRPr lang="en-US" sz="2400" dirty="0">
                        <a:latin typeface="Segoe UI Light" panose="020B0502040204020203" pitchFamily="34" charset="0"/>
                        <a:cs typeface="Segoe UI Light" panose="020B0502040204020203" pitchFamily="34" charset="0"/>
                      </a:endParaRPr>
                    </a:p>
                  </a:txBody>
                  <a:tcPr marL="91427" marR="91427" marT="45713" marB="45713"/>
                </a:tc>
              </a:tr>
              <a:tr h="898209">
                <a:tc>
                  <a:txBody>
                    <a:bodyPr/>
                    <a:lstStyle/>
                    <a:p>
                      <a:r>
                        <a:rPr lang="en-US" sz="2400" dirty="0" err="1" smtClean="0">
                          <a:latin typeface="Segoe UI Light" panose="020B0502040204020203" pitchFamily="34" charset="0"/>
                          <a:cs typeface="Segoe UI Light" panose="020B0502040204020203" pitchFamily="34" charset="0"/>
                        </a:rPr>
                        <a:t>DepthSpacePoint</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Depth,</a:t>
                      </a:r>
                      <a:br>
                        <a:rPr lang="en-US" sz="2400" dirty="0" smtClean="0">
                          <a:latin typeface="Segoe UI Light" panose="020B0502040204020203" pitchFamily="34" charset="0"/>
                          <a:cs typeface="Segoe UI Light" panose="020B0502040204020203" pitchFamily="34" charset="0"/>
                        </a:rPr>
                      </a:br>
                      <a:r>
                        <a:rPr lang="en-US" sz="2400" dirty="0" smtClean="0">
                          <a:latin typeface="Segoe UI Light" panose="020B0502040204020203" pitchFamily="34" charset="0"/>
                          <a:cs typeface="Segoe UI Light" panose="020B0502040204020203" pitchFamily="34" charset="0"/>
                        </a:rPr>
                        <a:t>Infrared,</a:t>
                      </a:r>
                      <a:br>
                        <a:rPr lang="en-US" sz="2400" dirty="0" smtClean="0">
                          <a:latin typeface="Segoe UI Light" panose="020B0502040204020203" pitchFamily="34" charset="0"/>
                          <a:cs typeface="Segoe UI Light" panose="020B0502040204020203" pitchFamily="34" charset="0"/>
                        </a:rPr>
                      </a:br>
                      <a:r>
                        <a:rPr lang="en-US" sz="2400" dirty="0" smtClean="0">
                          <a:latin typeface="Segoe UI Light" panose="020B0502040204020203" pitchFamily="34" charset="0"/>
                          <a:cs typeface="Segoe UI Light" panose="020B0502040204020203" pitchFamily="34" charset="0"/>
                        </a:rPr>
                        <a:t>Body index</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2</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pixels</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512x424</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Top left corner</a:t>
                      </a:r>
                      <a:endParaRPr lang="en-US" sz="2400" dirty="0">
                        <a:latin typeface="Segoe UI Light" panose="020B0502040204020203" pitchFamily="34" charset="0"/>
                        <a:cs typeface="Segoe UI Light" panose="020B0502040204020203" pitchFamily="34" charset="0"/>
                      </a:endParaRPr>
                    </a:p>
                  </a:txBody>
                  <a:tcPr marL="91427" marR="91427" marT="45713" marB="45713"/>
                </a:tc>
              </a:tr>
              <a:tr h="360354">
                <a:tc>
                  <a:txBody>
                    <a:bodyPr/>
                    <a:lstStyle/>
                    <a:p>
                      <a:r>
                        <a:rPr lang="en-US" sz="2400" dirty="0" err="1" smtClean="0">
                          <a:latin typeface="Segoe UI Light" panose="020B0502040204020203" pitchFamily="34" charset="0"/>
                          <a:cs typeface="Segoe UI Light" panose="020B0502040204020203" pitchFamily="34" charset="0"/>
                        </a:rPr>
                        <a:t>CameraSpacePoint</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Body</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3</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meters</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a:t>
                      </a:r>
                      <a:endParaRPr lang="en-US" sz="24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400" dirty="0" smtClean="0">
                          <a:latin typeface="Segoe UI Light" panose="020B0502040204020203" pitchFamily="34" charset="0"/>
                          <a:cs typeface="Segoe UI Light" panose="020B0502040204020203" pitchFamily="34" charset="0"/>
                        </a:rPr>
                        <a:t>Infrared/depth</a:t>
                      </a:r>
                      <a:r>
                        <a:rPr lang="en-US" sz="2400" baseline="0" dirty="0" smtClean="0">
                          <a:latin typeface="Segoe UI Light" panose="020B0502040204020203" pitchFamily="34" charset="0"/>
                          <a:cs typeface="Segoe UI Light" panose="020B0502040204020203" pitchFamily="34" charset="0"/>
                        </a:rPr>
                        <a:t> camera</a:t>
                      </a:r>
                      <a:endParaRPr lang="en-US" sz="2400" dirty="0">
                        <a:latin typeface="Segoe UI Light" panose="020B0502040204020203" pitchFamily="34" charset="0"/>
                        <a:cs typeface="Segoe UI Light" panose="020B0502040204020203" pitchFamily="34" charset="0"/>
                      </a:endParaRPr>
                    </a:p>
                  </a:txBody>
                  <a:tcPr marL="91427" marR="91427" marT="45713" marB="45713"/>
                </a:tc>
              </a:tr>
            </a:tbl>
          </a:graphicData>
        </a:graphic>
      </p:graphicFrame>
    </p:spTree>
    <p:extLst>
      <p:ext uri="{BB962C8B-B14F-4D97-AF65-F5344CB8AC3E}">
        <p14:creationId xmlns:p14="http://schemas.microsoft.com/office/powerpoint/2010/main" val="3632901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58945" y="1636152"/>
            <a:ext cx="11563818" cy="4930336"/>
          </a:xfrm>
        </p:spPr>
        <p:txBody>
          <a:bodyPr/>
          <a:lstStyle/>
          <a:p>
            <a:r>
              <a:rPr lang="en-US" b="0" dirty="0"/>
              <a:t>Allows the app to get a matched set of frames from multiple sources on a single event</a:t>
            </a:r>
          </a:p>
          <a:p>
            <a:r>
              <a:rPr lang="en-US" b="0" dirty="0"/>
              <a:t>Caveat: Delivers frames at the lowest FPS of the selected sources</a:t>
            </a:r>
          </a:p>
        </p:txBody>
      </p:sp>
      <p:sp>
        <p:nvSpPr>
          <p:cNvPr id="2" name="Title 1"/>
          <p:cNvSpPr>
            <a:spLocks noGrp="1"/>
          </p:cNvSpPr>
          <p:nvPr>
            <p:ph type="title"/>
          </p:nvPr>
        </p:nvSpPr>
        <p:spPr/>
        <p:txBody>
          <a:bodyPr/>
          <a:lstStyle/>
          <a:p>
            <a:r>
              <a:rPr lang="en-US" dirty="0" err="1"/>
              <a:t>MultiSourceFrameReader</a:t>
            </a:r>
            <a:endParaRPr lang="en-US" dirty="0"/>
          </a:p>
        </p:txBody>
      </p:sp>
    </p:spTree>
    <p:extLst>
      <p:ext uri="{BB962C8B-B14F-4D97-AF65-F5344CB8AC3E}">
        <p14:creationId xmlns:p14="http://schemas.microsoft.com/office/powerpoint/2010/main" val="274901372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Hand Pointer Gestures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217430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946" y="28203"/>
            <a:ext cx="11188089" cy="851035"/>
          </a:xfrm>
        </p:spPr>
        <p:txBody>
          <a:bodyPr/>
          <a:lstStyle/>
          <a:p>
            <a:r>
              <a:rPr lang="en-US" dirty="0" smtClean="0"/>
              <a:t>Hand pointer gestures</a:t>
            </a:r>
            <a:endParaRPr lang="en-US" dirty="0"/>
          </a:p>
        </p:txBody>
      </p:sp>
      <p:grpSp>
        <p:nvGrpSpPr>
          <p:cNvPr id="24" name="Group 23"/>
          <p:cNvGrpSpPr/>
          <p:nvPr/>
        </p:nvGrpSpPr>
        <p:grpSpPr>
          <a:xfrm>
            <a:off x="506322" y="885184"/>
            <a:ext cx="2285675" cy="4930223"/>
            <a:chOff x="495260" y="1183095"/>
            <a:chExt cx="2286000" cy="4930922"/>
          </a:xfrm>
        </p:grpSpPr>
        <p:pic>
          <p:nvPicPr>
            <p:cNvPr id="4" name="engage">
              <a:hlinkClick r:id="" action="ppaction://media"/>
            </p:cNvPr>
            <p:cNvPicPr>
              <a:picLocks noChangeAspect="1"/>
            </p:cNvPicPr>
            <p:nvPr>
              <a:videoFile r:link="rId2"/>
              <p:extLst>
                <p:ext uri="{DAA4B4D4-6D71-4841-9C94-3DE7FCFB9230}">
                  <p14:media xmlns:p14="http://schemas.microsoft.com/office/powerpoint/2010/main" r:embed="rId3">
                    <p14:trim end="780.3333"/>
                  </p14:media>
                </p:ext>
              </p:extLst>
            </p:nvPr>
          </p:nvPicPr>
          <p:blipFill rotWithShape="1">
            <a:blip r:embed="rId6"/>
            <a:srcRect r="43351"/>
            <a:stretch>
              <a:fillRect/>
            </a:stretch>
          </p:blipFill>
          <p:spPr>
            <a:xfrm>
              <a:off x="495260" y="1183095"/>
              <a:ext cx="2286000" cy="4351338"/>
            </a:xfrm>
            <a:prstGeom prst="rect">
              <a:avLst/>
            </a:prstGeom>
          </p:spPr>
        </p:pic>
        <p:sp>
          <p:nvSpPr>
            <p:cNvPr id="20" name="TextBox 19"/>
            <p:cNvSpPr txBox="1"/>
            <p:nvPr/>
          </p:nvSpPr>
          <p:spPr>
            <a:xfrm>
              <a:off x="495260" y="5739171"/>
              <a:ext cx="2286000" cy="374846"/>
            </a:xfrm>
            <a:prstGeom prst="rect">
              <a:avLst/>
            </a:prstGeom>
            <a:noFill/>
          </p:spPr>
          <p:txBody>
            <a:bodyPr wrap="square" rtlCol="0">
              <a:spAutoFit/>
            </a:bodyPr>
            <a:lstStyle/>
            <a:p>
              <a:pPr algn="ctr"/>
              <a:r>
                <a:rPr lang="en-US" b="1" dirty="0"/>
                <a:t>Engagement</a:t>
              </a:r>
            </a:p>
          </p:txBody>
        </p:sp>
      </p:grpSp>
      <p:grpSp>
        <p:nvGrpSpPr>
          <p:cNvPr id="25" name="Group 24"/>
          <p:cNvGrpSpPr/>
          <p:nvPr/>
        </p:nvGrpSpPr>
        <p:grpSpPr>
          <a:xfrm>
            <a:off x="3332967" y="1086879"/>
            <a:ext cx="3643016" cy="4748061"/>
            <a:chOff x="3322305" y="1384818"/>
            <a:chExt cx="3643533" cy="4748735"/>
          </a:xfrm>
        </p:grpSpPr>
        <p:sp>
          <p:nvSpPr>
            <p:cNvPr id="7" name="Rectangle 6"/>
            <p:cNvSpPr/>
            <p:nvPr/>
          </p:nvSpPr>
          <p:spPr>
            <a:xfrm>
              <a:off x="3322305" y="1384818"/>
              <a:ext cx="3643533" cy="41991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3322305" y="5758707"/>
              <a:ext cx="3643532" cy="374846"/>
            </a:xfrm>
            <a:prstGeom prst="rect">
              <a:avLst/>
            </a:prstGeom>
            <a:noFill/>
          </p:spPr>
          <p:txBody>
            <a:bodyPr wrap="square" rtlCol="0">
              <a:spAutoFit/>
            </a:bodyPr>
            <a:lstStyle/>
            <a:p>
              <a:pPr algn="ctr"/>
              <a:r>
                <a:rPr lang="en-US" b="1" dirty="0"/>
                <a:t>Targeting</a:t>
              </a:r>
            </a:p>
          </p:txBody>
        </p:sp>
      </p:grpSp>
      <p:sp>
        <p:nvSpPr>
          <p:cNvPr id="8" name="Rectangle 7"/>
          <p:cNvSpPr/>
          <p:nvPr/>
        </p:nvSpPr>
        <p:spPr>
          <a:xfrm>
            <a:off x="7443985" y="830765"/>
            <a:ext cx="4450038" cy="24755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7592577" y="1083947"/>
            <a:ext cx="1888591" cy="1723219"/>
          </a:xfrm>
          <a:prstGeom prst="rect">
            <a:avLst/>
          </a:prstGeom>
          <a:solidFill>
            <a:srgbClr val="4F81BD"/>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9537431" y="1083947"/>
            <a:ext cx="1888591" cy="1723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592576" y="1083947"/>
            <a:ext cx="1888591" cy="1723219"/>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7457463" y="3347537"/>
            <a:ext cx="4436559" cy="369332"/>
          </a:xfrm>
          <a:prstGeom prst="rect">
            <a:avLst/>
          </a:prstGeom>
          <a:noFill/>
        </p:spPr>
        <p:txBody>
          <a:bodyPr wrap="square" rtlCol="0">
            <a:spAutoFit/>
          </a:bodyPr>
          <a:lstStyle/>
          <a:p>
            <a:pPr algn="ctr"/>
            <a:r>
              <a:rPr lang="en-US" b="1" dirty="0" smtClean="0"/>
              <a:t>Press</a:t>
            </a:r>
          </a:p>
        </p:txBody>
      </p:sp>
      <p:grpSp>
        <p:nvGrpSpPr>
          <p:cNvPr id="27" name="Group 26"/>
          <p:cNvGrpSpPr/>
          <p:nvPr/>
        </p:nvGrpSpPr>
        <p:grpSpPr>
          <a:xfrm>
            <a:off x="7453674" y="3899009"/>
            <a:ext cx="4450038" cy="2559550"/>
            <a:chOff x="7476112" y="4200281"/>
            <a:chExt cx="4450670" cy="2559914"/>
          </a:xfrm>
        </p:grpSpPr>
        <p:sp>
          <p:nvSpPr>
            <p:cNvPr id="14" name="Rectangle 13"/>
            <p:cNvSpPr/>
            <p:nvPr/>
          </p:nvSpPr>
          <p:spPr>
            <a:xfrm>
              <a:off x="7476112" y="4200281"/>
              <a:ext cx="4450670" cy="21905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7624725" y="4453499"/>
              <a:ext cx="1888859" cy="1723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624724" y="4453499"/>
              <a:ext cx="1888859" cy="1723464"/>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9569855" y="4453499"/>
              <a:ext cx="1888859" cy="1723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7477872" y="6390811"/>
              <a:ext cx="4437189" cy="369384"/>
            </a:xfrm>
            <a:prstGeom prst="rect">
              <a:avLst/>
            </a:prstGeom>
            <a:noFill/>
          </p:spPr>
          <p:txBody>
            <a:bodyPr wrap="square" rtlCol="0">
              <a:spAutoFit/>
            </a:bodyPr>
            <a:lstStyle/>
            <a:p>
              <a:pPr algn="ctr"/>
              <a:r>
                <a:rPr lang="en-US" b="1" dirty="0" smtClean="0"/>
                <a:t>Panning/Zoom</a:t>
              </a:r>
            </a:p>
          </p:txBody>
        </p:sp>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5483" y="2245275"/>
            <a:ext cx="1173314" cy="1173314"/>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0694" y="2669786"/>
            <a:ext cx="5002846" cy="5002846"/>
          </a:xfrm>
          <a:prstGeom prst="rect">
            <a:avLst/>
          </a:prstGeom>
        </p:spPr>
      </p:pic>
      <p:sp>
        <p:nvSpPr>
          <p:cNvPr id="6" name="Rectangle 5"/>
          <p:cNvSpPr/>
          <p:nvPr/>
        </p:nvSpPr>
        <p:spPr bwMode="auto">
          <a:xfrm>
            <a:off x="479100" y="5875412"/>
            <a:ext cx="6655164" cy="843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i="1" dirty="0" smtClean="0">
                <a:gradFill>
                  <a:gsLst>
                    <a:gs pos="0">
                      <a:srgbClr val="FFFFFF"/>
                    </a:gs>
                    <a:gs pos="100000">
                      <a:srgbClr val="FFFFFF"/>
                    </a:gs>
                  </a:gsLst>
                  <a:lin ang="5400000" scaled="0"/>
                </a:gradFill>
                <a:ea typeface="Segoe UI" pitchFamily="34" charset="0"/>
                <a:cs typeface="Segoe UI" pitchFamily="34" charset="0"/>
              </a:rPr>
              <a:t>Available to desktop or store apps as an Opt-In input mechanism with Kinect for Windows 2.0</a:t>
            </a:r>
            <a:endParaRPr lang="en-US" sz="2400" i="1"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rotWithShape="1">
          <a:blip r:embed="rId9"/>
          <a:srcRect l="27875" t="18023" r="13043" b="3748"/>
          <a:stretch/>
        </p:blipFill>
        <p:spPr>
          <a:xfrm>
            <a:off x="8312830" y="1450539"/>
            <a:ext cx="1018573" cy="1192193"/>
          </a:xfrm>
          <a:prstGeom prst="rect">
            <a:avLst/>
          </a:prstGeom>
        </p:spPr>
      </p:pic>
    </p:spTree>
    <p:custDataLst>
      <p:tags r:id="rId1"/>
    </p:custDataLst>
    <p:extLst>
      <p:ext uri="{BB962C8B-B14F-4D97-AF65-F5344CB8AC3E}">
        <p14:creationId xmlns:p14="http://schemas.microsoft.com/office/powerpoint/2010/main" val="1782244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4"/>
                </p:tgtEl>
              </p:cMediaNode>
            </p:video>
          </p:childTnLst>
        </p:cTn>
      </p:par>
    </p:tnLst>
    <p:bldLst>
      <p:bldP spid="8" grpId="0" animBg="1"/>
      <p:bldP spid="10" grpId="0" animBg="1"/>
      <p:bldP spid="11" grpId="0" animBg="1"/>
      <p:bldP spid="12" grpId="0" animBg="1"/>
      <p:bldP spid="22" grpId="0"/>
      <p:bldP spid="6" grpId="0" animBg="1"/>
    </p:bldLst>
  </p:timing>
  <p:extLst mod="1">
    <p:ext uri="{E180D4A7-C9FB-4DFB-919C-405C955672EB}">
      <p14:showEvtLst xmlns:p14="http://schemas.microsoft.com/office/powerpoint/2010/main">
        <p14:playEvt time="27875" objId="4"/>
        <p14:stopEvt time="29657" objId="4"/>
      </p14:showEvt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Demo</a:t>
            </a:r>
            <a:r>
              <a:rPr lang="en-US" dirty="0" smtClean="0"/>
              <a:t/>
            </a:r>
            <a:br>
              <a:rPr lang="en-US" dirty="0" smtClean="0"/>
            </a:br>
            <a:r>
              <a:rPr lang="en-US" dirty="0" smtClean="0"/>
              <a:t>Building </a:t>
            </a:r>
            <a:r>
              <a:rPr lang="en-US" dirty="0" err="1" smtClean="0"/>
              <a:t>ControlsBasics</a:t>
            </a:r>
            <a:r>
              <a:rPr lang="en-US" dirty="0" smtClean="0"/>
              <a:t>-XAML from Scratch</a:t>
            </a:r>
            <a:endParaRPr lang="en-US"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a:bodyPr>
          <a:lstStyle/>
          <a:p>
            <a:r>
              <a:rPr lang="en-US" b="0" dirty="0" smtClean="0"/>
              <a:t>File New Project &gt; Grid App</a:t>
            </a:r>
          </a:p>
          <a:p>
            <a:r>
              <a:rPr lang="en-US" b="0" dirty="0" smtClean="0"/>
              <a:t>Add Reference to </a:t>
            </a:r>
            <a:r>
              <a:rPr lang="en-US" b="0" dirty="0" err="1" smtClean="0"/>
              <a:t>Microsoft.Kinect.Xaml.Controls</a:t>
            </a:r>
            <a:endParaRPr lang="en-US" b="0" dirty="0" smtClean="0"/>
          </a:p>
          <a:p>
            <a:r>
              <a:rPr lang="en-US" b="0" dirty="0" smtClean="0"/>
              <a:t>Enable Microphone + Camera capabilities for app</a:t>
            </a:r>
          </a:p>
          <a:p>
            <a:r>
              <a:rPr lang="en-US" b="0" dirty="0" smtClean="0"/>
              <a:t>Add </a:t>
            </a:r>
            <a:r>
              <a:rPr lang="en-US" b="0" dirty="0" err="1" smtClean="0"/>
              <a:t>KinectRegion</a:t>
            </a:r>
            <a:r>
              <a:rPr lang="en-US" b="0" dirty="0" smtClean="0"/>
              <a:t> as container for </a:t>
            </a:r>
            <a:r>
              <a:rPr lang="en-US" b="0" dirty="0" err="1" smtClean="0"/>
              <a:t>rootFrame</a:t>
            </a:r>
            <a:r>
              <a:rPr lang="en-US" b="0" dirty="0" smtClean="0"/>
              <a:t> in </a:t>
            </a:r>
            <a:r>
              <a:rPr lang="en-US" b="0" dirty="0" err="1" smtClean="0"/>
              <a:t>App.xaml.cs</a:t>
            </a:r>
            <a:endParaRPr lang="en-US" b="0" dirty="0" smtClean="0"/>
          </a:p>
          <a:p>
            <a:r>
              <a:rPr lang="en-US" b="0" dirty="0" smtClean="0"/>
              <a:t>Run it!</a:t>
            </a:r>
          </a:p>
        </p:txBody>
      </p:sp>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7780823" y="1514724"/>
              <a:ext cx="23760" cy="13320"/>
            </p14:xfrm>
          </p:contentPart>
        </mc:Choice>
        <mc:Fallback>
          <p:pic>
            <p:nvPicPr>
              <p:cNvPr id="7" name="Ink 6"/>
              <p:cNvPicPr/>
              <p:nvPr/>
            </p:nvPicPr>
            <p:blipFill>
              <a:blip r:embed="rId4"/>
              <a:stretch>
                <a:fillRect/>
              </a:stretch>
            </p:blipFill>
            <p:spPr>
              <a:xfrm>
                <a:off x="7773263" y="1503564"/>
                <a:ext cx="424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2" name="Ink 121"/>
              <p14:cNvContentPartPr/>
              <p14:nvPr/>
            </p14:nvContentPartPr>
            <p14:xfrm>
              <a:off x="9296783" y="5294724"/>
              <a:ext cx="8280" cy="9000"/>
            </p14:xfrm>
          </p:contentPart>
        </mc:Choice>
        <mc:Fallback>
          <p:pic>
            <p:nvPicPr>
              <p:cNvPr id="122" name="Ink 121"/>
              <p:cNvPicPr/>
              <p:nvPr/>
            </p:nvPicPr>
            <p:blipFill>
              <a:blip r:embed="rId6"/>
              <a:stretch>
                <a:fillRect/>
              </a:stretch>
            </p:blipFill>
            <p:spPr>
              <a:xfrm>
                <a:off x="9291023" y="5288964"/>
                <a:ext cx="19440" cy="20160"/>
              </a:xfrm>
              <a:prstGeom prst="rect">
                <a:avLst/>
              </a:prstGeom>
            </p:spPr>
          </p:pic>
        </mc:Fallback>
      </mc:AlternateContent>
    </p:spTree>
    <p:extLst>
      <p:ext uri="{BB962C8B-B14F-4D97-AF65-F5344CB8AC3E}">
        <p14:creationId xmlns:p14="http://schemas.microsoft.com/office/powerpoint/2010/main" val="22859610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4041" y="2135039"/>
            <a:ext cx="1876246" cy="953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Window</a:t>
            </a:r>
            <a:endParaRPr lang="en-US" sz="2400" dirty="0"/>
          </a:p>
        </p:txBody>
      </p:sp>
      <p:sp>
        <p:nvSpPr>
          <p:cNvPr id="7" name="Rectangle 6"/>
          <p:cNvSpPr/>
          <p:nvPr/>
        </p:nvSpPr>
        <p:spPr>
          <a:xfrm>
            <a:off x="634041" y="3676292"/>
            <a:ext cx="1876246" cy="953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Frame</a:t>
            </a:r>
            <a:endParaRPr lang="en-US" sz="2400" dirty="0"/>
          </a:p>
        </p:txBody>
      </p:sp>
      <p:sp>
        <p:nvSpPr>
          <p:cNvPr id="8" name="Rectangle 7"/>
          <p:cNvSpPr/>
          <p:nvPr/>
        </p:nvSpPr>
        <p:spPr>
          <a:xfrm>
            <a:off x="634041" y="5217545"/>
            <a:ext cx="1876246" cy="953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Page</a:t>
            </a:r>
            <a:endParaRPr lang="en-US" sz="2400" dirty="0"/>
          </a:p>
        </p:txBody>
      </p:sp>
      <p:cxnSp>
        <p:nvCxnSpPr>
          <p:cNvPr id="12" name="Straight Arrow Connector 11"/>
          <p:cNvCxnSpPr>
            <a:stCxn id="5" idx="2"/>
            <a:endCxn id="7" idx="0"/>
          </p:cNvCxnSpPr>
          <p:nvPr/>
        </p:nvCxnSpPr>
        <p:spPr>
          <a:xfrm>
            <a:off x="1572164" y="3088257"/>
            <a:ext cx="0" cy="58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a:endCxn id="8" idx="0"/>
          </p:cNvCxnSpPr>
          <p:nvPr/>
        </p:nvCxnSpPr>
        <p:spPr>
          <a:xfrm>
            <a:off x="1572164" y="4629510"/>
            <a:ext cx="0" cy="58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714118" y="219976"/>
            <a:ext cx="1876246" cy="953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Window</a:t>
            </a:r>
            <a:endParaRPr lang="en-US" sz="2400" dirty="0"/>
          </a:p>
        </p:txBody>
      </p:sp>
      <p:sp>
        <p:nvSpPr>
          <p:cNvPr id="16" name="Rectangle 15"/>
          <p:cNvSpPr/>
          <p:nvPr/>
        </p:nvSpPr>
        <p:spPr>
          <a:xfrm>
            <a:off x="7402903" y="4479987"/>
            <a:ext cx="1876246" cy="953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Frame</a:t>
            </a:r>
            <a:endParaRPr lang="en-US" sz="2400" dirty="0"/>
          </a:p>
        </p:txBody>
      </p:sp>
      <p:sp>
        <p:nvSpPr>
          <p:cNvPr id="17" name="Rectangle 16"/>
          <p:cNvSpPr/>
          <p:nvPr/>
        </p:nvSpPr>
        <p:spPr>
          <a:xfrm>
            <a:off x="7402903" y="5657493"/>
            <a:ext cx="1876246" cy="953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Page</a:t>
            </a:r>
            <a:endParaRPr lang="en-US" sz="2400" dirty="0"/>
          </a:p>
        </p:txBody>
      </p:sp>
      <p:cxnSp>
        <p:nvCxnSpPr>
          <p:cNvPr id="19" name="Straight Arrow Connector 18"/>
          <p:cNvCxnSpPr>
            <a:stCxn id="16" idx="2"/>
            <a:endCxn id="17" idx="0"/>
          </p:cNvCxnSpPr>
          <p:nvPr/>
        </p:nvCxnSpPr>
        <p:spPr>
          <a:xfrm>
            <a:off x="8341026" y="5433205"/>
            <a:ext cx="0" cy="224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714118" y="1761229"/>
            <a:ext cx="1876246" cy="9532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t>Grid</a:t>
            </a:r>
            <a:endParaRPr lang="en-US" sz="2400" dirty="0"/>
          </a:p>
        </p:txBody>
      </p:sp>
      <p:sp>
        <p:nvSpPr>
          <p:cNvPr id="21" name="Rectangle 20"/>
          <p:cNvSpPr/>
          <p:nvPr/>
        </p:nvSpPr>
        <p:spPr>
          <a:xfrm>
            <a:off x="7402903" y="3302482"/>
            <a:ext cx="1876246" cy="9532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KinectRegion</a:t>
            </a:r>
            <a:endParaRPr lang="en-US" sz="2400" dirty="0"/>
          </a:p>
        </p:txBody>
      </p:sp>
      <p:cxnSp>
        <p:nvCxnSpPr>
          <p:cNvPr id="22" name="Straight Arrow Connector 21"/>
          <p:cNvCxnSpPr>
            <a:stCxn id="20" idx="2"/>
            <a:endCxn id="21" idx="0"/>
          </p:cNvCxnSpPr>
          <p:nvPr/>
        </p:nvCxnSpPr>
        <p:spPr>
          <a:xfrm flipH="1">
            <a:off x="8341026" y="2714447"/>
            <a:ext cx="1311215" cy="588035"/>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sp>
        <p:nvSpPr>
          <p:cNvPr id="25" name="Rectangle 24"/>
          <p:cNvSpPr/>
          <p:nvPr/>
        </p:nvSpPr>
        <p:spPr>
          <a:xfrm>
            <a:off x="10005205" y="3302482"/>
            <a:ext cx="1876246" cy="9532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t>Kinect</a:t>
            </a:r>
            <a:br>
              <a:rPr lang="en-US" sz="2400" dirty="0" smtClean="0"/>
            </a:br>
            <a:r>
              <a:rPr lang="en-US" sz="2400" dirty="0" err="1" smtClean="0"/>
              <a:t>UserViewer</a:t>
            </a:r>
            <a:endParaRPr lang="en-US" sz="2400" dirty="0"/>
          </a:p>
        </p:txBody>
      </p:sp>
      <p:cxnSp>
        <p:nvCxnSpPr>
          <p:cNvPr id="27" name="Straight Arrow Connector 26"/>
          <p:cNvCxnSpPr>
            <a:stCxn id="20" idx="2"/>
            <a:endCxn id="25" idx="0"/>
          </p:cNvCxnSpPr>
          <p:nvPr/>
        </p:nvCxnSpPr>
        <p:spPr>
          <a:xfrm>
            <a:off x="9652241" y="2714447"/>
            <a:ext cx="1291087" cy="588035"/>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29" name="Straight Arrow Connector 28"/>
          <p:cNvCxnSpPr>
            <a:stCxn id="15" idx="2"/>
            <a:endCxn id="20" idx="0"/>
          </p:cNvCxnSpPr>
          <p:nvPr/>
        </p:nvCxnSpPr>
        <p:spPr>
          <a:xfrm>
            <a:off x="9652241" y="1173194"/>
            <a:ext cx="0" cy="58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2"/>
            <a:endCxn id="16" idx="0"/>
          </p:cNvCxnSpPr>
          <p:nvPr/>
        </p:nvCxnSpPr>
        <p:spPr>
          <a:xfrm>
            <a:off x="8341026" y="4255700"/>
            <a:ext cx="0" cy="224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itle 31"/>
          <p:cNvSpPr>
            <a:spLocks noGrp="1"/>
          </p:cNvSpPr>
          <p:nvPr>
            <p:ph type="title"/>
          </p:nvPr>
        </p:nvSpPr>
        <p:spPr/>
        <p:txBody>
          <a:bodyPr/>
          <a:lstStyle/>
          <a:p>
            <a:r>
              <a:rPr lang="en-US" dirty="0" smtClean="0"/>
              <a:t>Adding Hand Cursor Support</a:t>
            </a:r>
            <a:endParaRPr lang="en-US" dirty="0"/>
          </a:p>
        </p:txBody>
      </p:sp>
    </p:spTree>
    <p:extLst>
      <p:ext uri="{BB962C8B-B14F-4D97-AF65-F5344CB8AC3E}">
        <p14:creationId xmlns:p14="http://schemas.microsoft.com/office/powerpoint/2010/main" val="93601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0" grpId="0" animBg="1"/>
      <p:bldP spid="21" grpId="0" animBg="1"/>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4" y="827317"/>
            <a:ext cx="5616915" cy="639762"/>
          </a:xfrm>
        </p:spPr>
        <p:txBody>
          <a:bodyPr>
            <a:normAutofit/>
          </a:bodyPr>
          <a:lstStyle/>
          <a:p>
            <a:r>
              <a:rPr lang="en-US" sz="3200" dirty="0" smtClean="0"/>
              <a:t>System Engagement</a:t>
            </a:r>
            <a:endParaRPr lang="en-US" sz="3200" dirty="0"/>
          </a:p>
        </p:txBody>
      </p:sp>
      <p:pic>
        <p:nvPicPr>
          <p:cNvPr id="5" name="engage">
            <a:hlinkClick r:id="" action="ppaction://media"/>
          </p:cNvPr>
          <p:cNvPicPr>
            <a:picLocks noGrp="1" noChangeAspect="1"/>
          </p:cNvPicPr>
          <p:nvPr>
            <p:ph sz="half" idx="2"/>
            <a:videoFile r:link="rId2"/>
            <p:extLst>
              <p:ext uri="{DAA4B4D4-6D71-4841-9C94-3DE7FCFB9230}">
                <p14:media xmlns:p14="http://schemas.microsoft.com/office/powerpoint/2010/main" r:embed="rId3">
                  <p14:trim end="780.3333"/>
                </p14:media>
              </p:ext>
            </p:extLst>
          </p:nvPr>
        </p:nvPicPr>
        <p:blipFill rotWithShape="1">
          <a:blip r:embed="rId6"/>
          <a:stretch>
            <a:fillRect/>
          </a:stretch>
        </p:blipFill>
        <p:spPr>
          <a:xfrm>
            <a:off x="1031878" y="1477861"/>
            <a:ext cx="4310063" cy="4648200"/>
          </a:xfrm>
        </p:spPr>
      </p:pic>
      <p:sp>
        <p:nvSpPr>
          <p:cNvPr id="6" name="Text Placeholder 5"/>
          <p:cNvSpPr>
            <a:spLocks noGrp="1"/>
          </p:cNvSpPr>
          <p:nvPr>
            <p:ph type="body" sz="quarter" idx="3"/>
          </p:nvPr>
        </p:nvSpPr>
        <p:spPr>
          <a:xfrm>
            <a:off x="6345810" y="827317"/>
            <a:ext cx="5619121" cy="639762"/>
          </a:xfrm>
        </p:spPr>
        <p:txBody>
          <a:bodyPr>
            <a:normAutofit/>
          </a:bodyPr>
          <a:lstStyle/>
          <a:p>
            <a:r>
              <a:rPr lang="en-US" sz="3200" dirty="0" smtClean="0"/>
              <a:t>Manual Engagement</a:t>
            </a:r>
            <a:endParaRPr lang="en-US" sz="3200" dirty="0"/>
          </a:p>
        </p:txBody>
      </p:sp>
      <p:sp>
        <p:nvSpPr>
          <p:cNvPr id="4" name="Content Placeholder 3"/>
          <p:cNvSpPr>
            <a:spLocks noGrp="1"/>
          </p:cNvSpPr>
          <p:nvPr>
            <p:ph sz="quarter" idx="4"/>
          </p:nvPr>
        </p:nvSpPr>
        <p:spPr>
          <a:xfrm>
            <a:off x="6345810" y="1477861"/>
            <a:ext cx="5619121" cy="4648200"/>
          </a:xfrm>
        </p:spPr>
        <p:txBody>
          <a:bodyPr>
            <a:normAutofit/>
          </a:bodyPr>
          <a:lstStyle/>
          <a:p>
            <a:r>
              <a:rPr lang="en-US" sz="3600" dirty="0" smtClean="0"/>
              <a:t>Hands over head</a:t>
            </a:r>
          </a:p>
          <a:p>
            <a:r>
              <a:rPr lang="en-US" sz="3600" dirty="0" smtClean="0"/>
              <a:t>In certain location of room</a:t>
            </a:r>
          </a:p>
          <a:p>
            <a:r>
              <a:rPr lang="en-US" sz="3600" dirty="0" smtClean="0"/>
              <a:t>Etc…</a:t>
            </a:r>
            <a:endParaRPr lang="en-US" sz="3600" dirty="0"/>
          </a:p>
        </p:txBody>
      </p:sp>
      <p:sp>
        <p:nvSpPr>
          <p:cNvPr id="2" name="Title 1"/>
          <p:cNvSpPr>
            <a:spLocks noGrp="1"/>
          </p:cNvSpPr>
          <p:nvPr>
            <p:ph type="title"/>
          </p:nvPr>
        </p:nvSpPr>
        <p:spPr/>
        <p:txBody>
          <a:bodyPr>
            <a:normAutofit fontScale="90000"/>
          </a:bodyPr>
          <a:lstStyle/>
          <a:p>
            <a:r>
              <a:rPr lang="en-US" dirty="0" smtClean="0"/>
              <a:t>“Engagement” for hand cursor</a:t>
            </a:r>
            <a:br>
              <a:rPr lang="en-US" dirty="0" smtClean="0"/>
            </a:br>
            <a:endParaRPr lang="en-US" dirty="0"/>
          </a:p>
        </p:txBody>
      </p:sp>
      <p:sp>
        <p:nvSpPr>
          <p:cNvPr id="7" name="TextBox 6"/>
          <p:cNvSpPr txBox="1"/>
          <p:nvPr/>
        </p:nvSpPr>
        <p:spPr>
          <a:xfrm>
            <a:off x="702894" y="6219013"/>
            <a:ext cx="4740965" cy="923330"/>
          </a:xfrm>
          <a:prstGeom prst="rect">
            <a:avLst/>
          </a:prstGeom>
          <a:noFill/>
        </p:spPr>
        <p:txBody>
          <a:bodyPr wrap="square" rtlCol="0">
            <a:spAutoFit/>
          </a:bodyPr>
          <a:lstStyle/>
          <a:p>
            <a:r>
              <a:rPr lang="en-US" dirty="0" err="1" smtClean="0"/>
              <a:t>KinectRegion.SetOnePersonSystemEngagement</a:t>
            </a:r>
            <a:r>
              <a:rPr lang="en-US" dirty="0" smtClean="0"/>
              <a:t>()</a:t>
            </a:r>
          </a:p>
          <a:p>
            <a:r>
              <a:rPr lang="en-US" dirty="0" err="1" smtClean="0"/>
              <a:t>KinectRegion.SetTwoPersonSystemEngagement</a:t>
            </a:r>
            <a:r>
              <a:rPr lang="en-US" dirty="0"/>
              <a:t>()</a:t>
            </a:r>
          </a:p>
          <a:p>
            <a:endParaRPr lang="en-US" dirty="0"/>
          </a:p>
        </p:txBody>
      </p:sp>
      <p:sp>
        <p:nvSpPr>
          <p:cNvPr id="8" name="TextBox 7"/>
          <p:cNvSpPr txBox="1"/>
          <p:nvPr/>
        </p:nvSpPr>
        <p:spPr>
          <a:xfrm>
            <a:off x="6223426" y="6219013"/>
            <a:ext cx="5451682" cy="923330"/>
          </a:xfrm>
          <a:prstGeom prst="rect">
            <a:avLst/>
          </a:prstGeom>
          <a:noFill/>
        </p:spPr>
        <p:txBody>
          <a:bodyPr wrap="square" rtlCol="0">
            <a:spAutoFit/>
          </a:bodyPr>
          <a:lstStyle/>
          <a:p>
            <a:r>
              <a:rPr lang="en-US" dirty="0" err="1" smtClean="0"/>
              <a:t>KinectRegion.SetOnePersonManualEngagement</a:t>
            </a:r>
            <a:r>
              <a:rPr lang="en-US" dirty="0" smtClean="0"/>
              <a:t>(…)</a:t>
            </a:r>
          </a:p>
          <a:p>
            <a:r>
              <a:rPr lang="en-US" dirty="0" err="1" smtClean="0"/>
              <a:t>KinectRegion.SetTwoPersonManualEngagement</a:t>
            </a:r>
            <a:r>
              <a:rPr lang="en-US" dirty="0" smtClean="0"/>
              <a:t>(…)</a:t>
            </a:r>
            <a:endParaRPr lang="en-US" dirty="0"/>
          </a:p>
          <a:p>
            <a:endParaRPr lang="en-US" dirty="0"/>
          </a:p>
        </p:txBody>
      </p:sp>
    </p:spTree>
    <p:custDataLst>
      <p:tags r:id="rId1"/>
    </p:custDataLst>
    <p:extLst>
      <p:ext uri="{BB962C8B-B14F-4D97-AF65-F5344CB8AC3E}">
        <p14:creationId xmlns:p14="http://schemas.microsoft.com/office/powerpoint/2010/main" val="423828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bg/>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5"/>
                </p:tgtEl>
              </p:cMediaNode>
            </p:video>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build="p" animBg="1"/>
      <p:bldP spid="7" grpId="0"/>
      <p:bldP spid="8" grpId="0"/>
    </p:bldLst>
  </p:timing>
  <p:extLst mod="1">
    <p:ext uri="{E180D4A7-C9FB-4DFB-919C-405C955672EB}">
      <p14:showEvtLst xmlns:p14="http://schemas.microsoft.com/office/powerpoint/2010/main">
        <p14:playEvt time="0" objId="5"/>
        <p14:stopEvt time="1648" objId="5"/>
      </p14:showEvt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880" y="14553"/>
            <a:ext cx="10514108" cy="1325375"/>
          </a:xfrm>
        </p:spPr>
        <p:txBody>
          <a:bodyPr/>
          <a:lstStyle/>
          <a:p>
            <a:r>
              <a:rPr lang="en-US" dirty="0" smtClean="0"/>
              <a:t>PHIZ – Physical Interaction Zone</a:t>
            </a:r>
            <a:endParaRPr lang="en-US" dirty="0"/>
          </a:p>
        </p:txBody>
      </p:sp>
      <p:sp>
        <p:nvSpPr>
          <p:cNvPr id="4" name="Content Placeholder 3"/>
          <p:cNvSpPr>
            <a:spLocks noGrp="1"/>
          </p:cNvSpPr>
          <p:nvPr>
            <p:ph sz="half" idx="4294967295"/>
          </p:nvPr>
        </p:nvSpPr>
        <p:spPr>
          <a:xfrm>
            <a:off x="4542724" y="1266400"/>
            <a:ext cx="7648412" cy="5591114"/>
          </a:xfrm>
          <a:prstGeom prst="rect">
            <a:avLst/>
          </a:prstGeom>
        </p:spPr>
        <p:txBody>
          <a:bodyPr>
            <a:normAutofit fontScale="40000" lnSpcReduction="20000"/>
          </a:bodyPr>
          <a:lstStyle/>
          <a:p>
            <a:pPr marL="0" indent="0">
              <a:buNone/>
            </a:pPr>
            <a:r>
              <a:rPr lang="en-US" b="1" u="sng" dirty="0" smtClean="0"/>
              <a:t>X / Y - For Cursor Rendering</a:t>
            </a:r>
            <a:endParaRPr lang="en-US" dirty="0" smtClean="0"/>
          </a:p>
          <a:p>
            <a:pPr marL="0" indent="0">
              <a:buNone/>
            </a:pPr>
            <a:r>
              <a:rPr lang="en-US" dirty="0" err="1" smtClean="0"/>
              <a:t>KinectPointerPoint</a:t>
            </a:r>
            <a:r>
              <a:rPr lang="en-US" dirty="0" smtClean="0"/>
              <a:t>-&gt;Position-&gt;X</a:t>
            </a:r>
          </a:p>
          <a:p>
            <a:pPr lvl="1"/>
            <a:r>
              <a:rPr lang="en-US" dirty="0" smtClean="0"/>
              <a:t>Between 0.0 and 1.0</a:t>
            </a:r>
          </a:p>
          <a:p>
            <a:pPr marL="0" indent="0">
              <a:buNone/>
            </a:pPr>
            <a:r>
              <a:rPr lang="en-US" dirty="0" err="1"/>
              <a:t>KinectPointerPoint</a:t>
            </a:r>
            <a:r>
              <a:rPr lang="en-US" dirty="0"/>
              <a:t>-</a:t>
            </a:r>
            <a:r>
              <a:rPr lang="en-US" dirty="0" smtClean="0"/>
              <a:t>&gt;Position-&gt;Y</a:t>
            </a:r>
          </a:p>
          <a:p>
            <a:pPr lvl="1"/>
            <a:r>
              <a:rPr lang="en-US" dirty="0"/>
              <a:t>Between 0.0 and 1.0</a:t>
            </a:r>
          </a:p>
          <a:p>
            <a:pPr marL="0" indent="0">
              <a:buNone/>
            </a:pPr>
            <a:endParaRPr lang="en-US" b="1" u="sng" dirty="0" smtClean="0"/>
          </a:p>
          <a:p>
            <a:pPr marL="0" indent="0">
              <a:buNone/>
            </a:pPr>
            <a:r>
              <a:rPr lang="en-US" b="1" u="sng" dirty="0" smtClean="0"/>
              <a:t>X / Y – Allows offscreen info</a:t>
            </a:r>
          </a:p>
          <a:p>
            <a:pPr marL="0" indent="0">
              <a:buNone/>
            </a:pPr>
            <a:r>
              <a:rPr lang="en-US" dirty="0" err="1"/>
              <a:t>KinectPointerPoint</a:t>
            </a:r>
            <a:r>
              <a:rPr lang="en-US" dirty="0"/>
              <a:t>-</a:t>
            </a:r>
            <a:r>
              <a:rPr lang="en-US" dirty="0" smtClean="0"/>
              <a:t>&gt;Properties-&gt;UnclampedPosition-&gt;X</a:t>
            </a:r>
          </a:p>
          <a:p>
            <a:pPr marL="0" indent="0">
              <a:buNone/>
            </a:pPr>
            <a:r>
              <a:rPr lang="en-US" dirty="0" err="1"/>
              <a:t>KinectPointerPoint</a:t>
            </a:r>
            <a:r>
              <a:rPr lang="en-US" dirty="0"/>
              <a:t>-&gt;Properties-&gt;</a:t>
            </a:r>
            <a:r>
              <a:rPr lang="en-US" dirty="0" err="1" smtClean="0"/>
              <a:t>UnclampedPosition</a:t>
            </a:r>
            <a:r>
              <a:rPr lang="en-US" dirty="0" smtClean="0"/>
              <a:t>-&gt;Y</a:t>
            </a:r>
          </a:p>
          <a:p>
            <a:pPr marL="0" indent="0">
              <a:buNone/>
            </a:pPr>
            <a:endParaRPr lang="en-US" b="1" u="sng" dirty="0" smtClean="0"/>
          </a:p>
          <a:p>
            <a:pPr marL="0" indent="0">
              <a:buNone/>
            </a:pPr>
            <a:r>
              <a:rPr lang="en-US" b="1" u="sng" dirty="0" smtClean="0"/>
              <a:t>Z</a:t>
            </a:r>
          </a:p>
          <a:p>
            <a:pPr marL="0" indent="0">
              <a:buNone/>
            </a:pPr>
            <a:r>
              <a:rPr lang="en-US" dirty="0" err="1"/>
              <a:t>KinectPointerPoint</a:t>
            </a:r>
            <a:r>
              <a:rPr lang="en-US" dirty="0"/>
              <a:t>-</a:t>
            </a:r>
            <a:r>
              <a:rPr lang="en-US" dirty="0" smtClean="0"/>
              <a:t>&gt;Properties-&gt;HandReachExtent (raw)</a:t>
            </a:r>
          </a:p>
          <a:p>
            <a:pPr marL="0" indent="0">
              <a:buNone/>
            </a:pPr>
            <a:r>
              <a:rPr lang="en-US" dirty="0" err="1"/>
              <a:t>KinectPointerPoint</a:t>
            </a:r>
            <a:r>
              <a:rPr lang="en-US" dirty="0"/>
              <a:t>-&gt;</a:t>
            </a:r>
            <a:r>
              <a:rPr lang="en-US" dirty="0" smtClean="0"/>
              <a:t>Properties-&gt;PressExtent (affected by user/UI)</a:t>
            </a:r>
          </a:p>
          <a:p>
            <a:endParaRPr lang="en-US" dirty="0"/>
          </a:p>
          <a:p>
            <a:pPr marL="0" indent="0">
              <a:buNone/>
            </a:pPr>
            <a:r>
              <a:rPr lang="en-US" b="1" u="sng" dirty="0" smtClean="0"/>
              <a:t>Correlating PointerPoint to NUI Data</a:t>
            </a:r>
          </a:p>
          <a:p>
            <a:pPr marL="0" indent="0">
              <a:buNone/>
            </a:pPr>
            <a:r>
              <a:rPr lang="en-US" dirty="0" err="1"/>
              <a:t>KinectPointerPoint</a:t>
            </a:r>
            <a:r>
              <a:rPr lang="en-US" dirty="0"/>
              <a:t>-</a:t>
            </a:r>
            <a:r>
              <a:rPr lang="en-US" dirty="0" smtClean="0"/>
              <a:t>&gt;Properties-&gt;BodyTrackingId</a:t>
            </a:r>
          </a:p>
          <a:p>
            <a:pPr marL="0" indent="0">
              <a:buNone/>
            </a:pPr>
            <a:r>
              <a:rPr lang="en-US" dirty="0" err="1"/>
              <a:t>KinectPointerPoint</a:t>
            </a:r>
            <a:r>
              <a:rPr lang="en-US" dirty="0"/>
              <a:t>-&gt;Properties-</a:t>
            </a:r>
            <a:r>
              <a:rPr lang="en-US" dirty="0" smtClean="0"/>
              <a:t>&gt;HandType</a:t>
            </a:r>
          </a:p>
          <a:p>
            <a:pPr marL="0" indent="0">
              <a:buNone/>
            </a:pPr>
            <a:r>
              <a:rPr lang="en-US" dirty="0" err="1"/>
              <a:t>KinectPointerPoint</a:t>
            </a:r>
            <a:r>
              <a:rPr lang="en-US" dirty="0"/>
              <a:t>-&gt;Properties-</a:t>
            </a:r>
            <a:r>
              <a:rPr lang="en-US" dirty="0" smtClean="0"/>
              <a:t>&gt;BodyTimeCounter</a:t>
            </a:r>
            <a:endParaRPr lang="en-US" dirty="0"/>
          </a:p>
          <a:p>
            <a:pPr marL="0" indent="0">
              <a:buNone/>
            </a:pP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0161" t="5849" r="26995" b="1133"/>
          <a:stretch/>
        </p:blipFill>
        <p:spPr>
          <a:xfrm>
            <a:off x="363170" y="1522304"/>
            <a:ext cx="3502359" cy="3460163"/>
          </a:xfrm>
          <a:prstGeom prst="rect">
            <a:avLst/>
          </a:prstGeom>
        </p:spPr>
      </p:pic>
    </p:spTree>
    <p:extLst>
      <p:ext uri="{BB962C8B-B14F-4D97-AF65-F5344CB8AC3E}">
        <p14:creationId xmlns:p14="http://schemas.microsoft.com/office/powerpoint/2010/main" val="3234944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Kinect Overview</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42618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461" y="51874"/>
            <a:ext cx="10515600" cy="1325563"/>
          </a:xfrm>
        </p:spPr>
        <p:txBody>
          <a:bodyPr/>
          <a:lstStyle/>
          <a:p>
            <a:r>
              <a:rPr lang="en-US" dirty="0" smtClean="0"/>
              <a:t>Press</a:t>
            </a:r>
            <a:endParaRPr lang="en-US" sz="3000" dirty="0"/>
          </a:p>
        </p:txBody>
      </p:sp>
      <p:sp>
        <p:nvSpPr>
          <p:cNvPr id="9" name="Rectangle 8"/>
          <p:cNvSpPr/>
          <p:nvPr/>
        </p:nvSpPr>
        <p:spPr>
          <a:xfrm>
            <a:off x="1029530" y="1300716"/>
            <a:ext cx="3195678" cy="2930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16059" y="1328963"/>
            <a:ext cx="3195678" cy="2930677"/>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71" y="2794300"/>
            <a:ext cx="1173314" cy="1173314"/>
          </a:xfrm>
          <a:prstGeom prst="rect">
            <a:avLst/>
          </a:prstGeom>
        </p:spPr>
      </p:pic>
      <p:sp>
        <p:nvSpPr>
          <p:cNvPr id="5" name="TextBox 4"/>
          <p:cNvSpPr txBox="1"/>
          <p:nvPr/>
        </p:nvSpPr>
        <p:spPr>
          <a:xfrm>
            <a:off x="723522" y="4535209"/>
            <a:ext cx="4617735" cy="1938992"/>
          </a:xfrm>
          <a:prstGeom prst="rect">
            <a:avLst/>
          </a:prstGeom>
          <a:noFill/>
        </p:spPr>
        <p:txBody>
          <a:bodyPr wrap="square" rtlCol="0">
            <a:spAutoFit/>
          </a:bodyPr>
          <a:lstStyle/>
          <a:p>
            <a:r>
              <a:rPr lang="en-US" sz="2400" b="1" dirty="0" smtClean="0"/>
              <a:t>Recommended Minimum Size:</a:t>
            </a:r>
          </a:p>
          <a:p>
            <a:pPr marL="342900" indent="-342900">
              <a:buFont typeface="Arial" panose="020B0604020202020204" pitchFamily="34" charset="0"/>
              <a:buChar char="•"/>
            </a:pPr>
            <a:r>
              <a:rPr lang="en-US" sz="2400" dirty="0" smtClean="0"/>
              <a:t>208 x 208 (in 1080p resolution)</a:t>
            </a:r>
          </a:p>
          <a:p>
            <a:pPr marL="342900" indent="-342900">
              <a:buFont typeface="Arial" panose="020B0604020202020204" pitchFamily="34" charset="0"/>
              <a:buChar char="•"/>
            </a:pPr>
            <a:r>
              <a:rPr lang="en-US" sz="2400" dirty="0" smtClean="0"/>
              <a:t>Press attraction towards center</a:t>
            </a:r>
          </a:p>
          <a:p>
            <a:pPr marL="800100" lvl="1" indent="-342900">
              <a:buFont typeface="Arial" panose="020B0604020202020204" pitchFamily="34" charset="0"/>
              <a:buChar char="•"/>
            </a:pPr>
            <a:r>
              <a:rPr lang="en-US" sz="2400" dirty="0" smtClean="0"/>
              <a:t>Larger buttons will just attract away from the edge</a:t>
            </a:r>
            <a:endParaRPr lang="en-US" sz="2400" dirty="0"/>
          </a:p>
        </p:txBody>
      </p:sp>
      <p:sp>
        <p:nvSpPr>
          <p:cNvPr id="12" name="Rectangle 11"/>
          <p:cNvSpPr/>
          <p:nvPr/>
        </p:nvSpPr>
        <p:spPr>
          <a:xfrm>
            <a:off x="7995129" y="2846332"/>
            <a:ext cx="1368084" cy="1356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154064" y="1300716"/>
            <a:ext cx="3195678" cy="2930677"/>
          </a:xfrm>
          <a:prstGeom prst="rect">
            <a:avLst/>
          </a:prstGeom>
          <a:noFill/>
          <a:ln w="635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031" y="1673018"/>
            <a:ext cx="1173314" cy="1173314"/>
          </a:xfrm>
          <a:prstGeom prst="rect">
            <a:avLst/>
          </a:prstGeom>
        </p:spPr>
      </p:pic>
      <p:sp>
        <p:nvSpPr>
          <p:cNvPr id="15" name="TextBox 14"/>
          <p:cNvSpPr txBox="1"/>
          <p:nvPr/>
        </p:nvSpPr>
        <p:spPr>
          <a:xfrm>
            <a:off x="5861526" y="4506962"/>
            <a:ext cx="6136258" cy="1938992"/>
          </a:xfrm>
          <a:prstGeom prst="rect">
            <a:avLst/>
          </a:prstGeom>
          <a:noFill/>
        </p:spPr>
        <p:txBody>
          <a:bodyPr wrap="square" rtlCol="0">
            <a:spAutoFit/>
          </a:bodyPr>
          <a:lstStyle/>
          <a:p>
            <a:r>
              <a:rPr lang="en-US" sz="2400" b="1" dirty="0" smtClean="0"/>
              <a:t>Adapting to smaller visual sizes:</a:t>
            </a:r>
          </a:p>
          <a:p>
            <a:pPr marL="342900" indent="-342900">
              <a:buFont typeface="Arial" panose="020B0604020202020204" pitchFamily="34" charset="0"/>
              <a:buChar char="•"/>
            </a:pPr>
            <a:r>
              <a:rPr lang="en-US" sz="2400" dirty="0" smtClean="0"/>
              <a:t>Make large-size hit testable</a:t>
            </a:r>
          </a:p>
          <a:p>
            <a:pPr marL="342900" indent="-342900">
              <a:buFont typeface="Arial" panose="020B0604020202020204" pitchFamily="34" charset="0"/>
              <a:buChar char="•"/>
            </a:pPr>
            <a:r>
              <a:rPr lang="en-US" sz="2400" dirty="0" smtClean="0"/>
              <a:t>Set </a:t>
            </a:r>
            <a:r>
              <a:rPr lang="en-US" sz="2400" dirty="0" err="1" smtClean="0"/>
              <a:t>KinectRegion.KinectPressInset</a:t>
            </a:r>
            <a:r>
              <a:rPr lang="en-US" sz="2400" dirty="0" smtClean="0"/>
              <a:t> (Thickness) to non-visible part of button</a:t>
            </a:r>
          </a:p>
          <a:p>
            <a:pPr marL="342900" indent="-342900">
              <a:buFont typeface="Arial" panose="020B0604020202020204" pitchFamily="34" charset="0"/>
              <a:buChar char="•"/>
            </a:pPr>
            <a:r>
              <a:rPr lang="en-US" sz="2400" dirty="0" smtClean="0"/>
              <a:t>Attraction region is smaller</a:t>
            </a:r>
            <a:endParaRPr lang="en-US" sz="2400" dirty="0"/>
          </a:p>
        </p:txBody>
      </p:sp>
      <p:cxnSp>
        <p:nvCxnSpPr>
          <p:cNvPr id="4" name="Straight Arrow Connector 3"/>
          <p:cNvCxnSpPr/>
          <p:nvPr/>
        </p:nvCxnSpPr>
        <p:spPr>
          <a:xfrm flipH="1" flipV="1">
            <a:off x="2514646" y="2719754"/>
            <a:ext cx="953477" cy="7268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6859688" y="2378892"/>
            <a:ext cx="1819483" cy="11458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2300898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0100" y="-558800"/>
            <a:ext cx="13766800" cy="8432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Cursors</a:t>
            </a:r>
            <a:endParaRPr lang="en-US" dirty="0"/>
          </a:p>
        </p:txBody>
      </p:sp>
      <p:pic>
        <p:nvPicPr>
          <p:cNvPr id="3" name="Picture 2"/>
          <p:cNvPicPr>
            <a:picLocks noChangeAspect="1"/>
          </p:cNvPicPr>
          <p:nvPr/>
        </p:nvPicPr>
        <p:blipFill>
          <a:blip r:embed="rId3"/>
          <a:stretch>
            <a:fillRect/>
          </a:stretch>
        </p:blipFill>
        <p:spPr>
          <a:xfrm>
            <a:off x="714116" y="182215"/>
            <a:ext cx="10855228" cy="6675785"/>
          </a:xfrm>
          <a:prstGeom prst="rect">
            <a:avLst/>
          </a:prstGeom>
        </p:spPr>
      </p:pic>
    </p:spTree>
    <p:extLst>
      <p:ext uri="{BB962C8B-B14F-4D97-AF65-F5344CB8AC3E}">
        <p14:creationId xmlns:p14="http://schemas.microsoft.com/office/powerpoint/2010/main" val="108124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Interacting with Controls (</a:t>
            </a:r>
            <a:r>
              <a:rPr lang="en-US" smtClean="0"/>
              <a:t>in Preview release</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UI Frameworks</a:t>
            </a:r>
            <a:endParaRPr lang="en-US" dirty="0"/>
          </a:p>
          <a:p>
            <a:pPr lvl="1"/>
            <a:r>
              <a:rPr lang="en-US" dirty="0" smtClean="0"/>
              <a:t>XAML (Store)</a:t>
            </a:r>
          </a:p>
          <a:p>
            <a:pPr lvl="1"/>
            <a:r>
              <a:rPr lang="en-US" dirty="0" smtClean="0"/>
              <a:t>WPF</a:t>
            </a:r>
          </a:p>
          <a:p>
            <a:r>
              <a:rPr lang="en-US" dirty="0" smtClean="0"/>
              <a:t>DirectX (Store)</a:t>
            </a:r>
          </a:p>
          <a:p>
            <a:pPr marL="0" indent="0">
              <a:buNone/>
            </a:pPr>
            <a:endParaRPr lang="en-US" dirty="0" smtClean="0"/>
          </a:p>
          <a:p>
            <a:pPr lvl="1"/>
            <a:endParaRPr lang="en-US" dirty="0" smtClean="0"/>
          </a:p>
        </p:txBody>
      </p:sp>
      <p:sp>
        <p:nvSpPr>
          <p:cNvPr id="4" name="Rectangle 3"/>
          <p:cNvSpPr/>
          <p:nvPr/>
        </p:nvSpPr>
        <p:spPr>
          <a:xfrm>
            <a:off x="8078771" y="3010364"/>
            <a:ext cx="1809946" cy="84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ControlsBasics</a:t>
            </a:r>
            <a:r>
              <a:rPr lang="en-US" dirty="0" smtClean="0"/>
              <a:t>-XAML</a:t>
            </a:r>
            <a:endParaRPr lang="en-US" dirty="0"/>
          </a:p>
        </p:txBody>
      </p:sp>
      <p:sp>
        <p:nvSpPr>
          <p:cNvPr id="5" name="Rectangle 4"/>
          <p:cNvSpPr/>
          <p:nvPr/>
        </p:nvSpPr>
        <p:spPr>
          <a:xfrm>
            <a:off x="8078771" y="3914250"/>
            <a:ext cx="1809946" cy="84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Microsoft.Kinect.Xaml.Controls</a:t>
            </a:r>
            <a:endParaRPr lang="en-US" dirty="0"/>
          </a:p>
        </p:txBody>
      </p:sp>
      <p:sp>
        <p:nvSpPr>
          <p:cNvPr id="6" name="Rectangle 5"/>
          <p:cNvSpPr/>
          <p:nvPr/>
        </p:nvSpPr>
        <p:spPr>
          <a:xfrm>
            <a:off x="8078771" y="4818136"/>
            <a:ext cx="3718088" cy="84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Microsoft.Kinect.Toolkit.Input</a:t>
            </a:r>
            <a:endParaRPr lang="en-US" dirty="0"/>
          </a:p>
        </p:txBody>
      </p:sp>
      <p:sp>
        <p:nvSpPr>
          <p:cNvPr id="7" name="Rectangle 6"/>
          <p:cNvSpPr/>
          <p:nvPr/>
        </p:nvSpPr>
        <p:spPr>
          <a:xfrm>
            <a:off x="8078771" y="5722022"/>
            <a:ext cx="3718088" cy="84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WindowsPreview.Kinect</a:t>
            </a:r>
            <a:endParaRPr lang="en-US" dirty="0"/>
          </a:p>
        </p:txBody>
      </p:sp>
      <p:sp>
        <p:nvSpPr>
          <p:cNvPr id="8" name="Rectangle 7"/>
          <p:cNvSpPr/>
          <p:nvPr/>
        </p:nvSpPr>
        <p:spPr>
          <a:xfrm>
            <a:off x="6176127" y="3010364"/>
            <a:ext cx="1809946" cy="84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ControlsBasics</a:t>
            </a:r>
            <a:r>
              <a:rPr lang="en-US" dirty="0" smtClean="0"/>
              <a:t>-WPF</a:t>
            </a:r>
            <a:endParaRPr lang="en-US" dirty="0"/>
          </a:p>
        </p:txBody>
      </p:sp>
      <p:sp>
        <p:nvSpPr>
          <p:cNvPr id="9" name="Rectangle 8"/>
          <p:cNvSpPr/>
          <p:nvPr/>
        </p:nvSpPr>
        <p:spPr>
          <a:xfrm>
            <a:off x="6176127" y="3914250"/>
            <a:ext cx="1809946" cy="1747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Microsoft.Kinect.Wpf.Controls</a:t>
            </a:r>
            <a:endParaRPr lang="en-US" dirty="0"/>
          </a:p>
        </p:txBody>
      </p:sp>
      <p:sp>
        <p:nvSpPr>
          <p:cNvPr id="11" name="Rectangle 10"/>
          <p:cNvSpPr/>
          <p:nvPr/>
        </p:nvSpPr>
        <p:spPr>
          <a:xfrm>
            <a:off x="6176127" y="5722022"/>
            <a:ext cx="1809946" cy="84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Microsoft.Kinect</a:t>
            </a:r>
            <a:endParaRPr lang="en-US" dirty="0"/>
          </a:p>
        </p:txBody>
      </p:sp>
      <p:sp>
        <p:nvSpPr>
          <p:cNvPr id="12" name="Rectangle 11"/>
          <p:cNvSpPr/>
          <p:nvPr/>
        </p:nvSpPr>
        <p:spPr>
          <a:xfrm>
            <a:off x="9986913" y="3010364"/>
            <a:ext cx="1809946" cy="1747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ControlsBasics</a:t>
            </a:r>
            <a:r>
              <a:rPr lang="en-US" dirty="0" smtClean="0"/>
              <a:t>-DX</a:t>
            </a:r>
            <a:endParaRPr lang="en-US" dirty="0"/>
          </a:p>
        </p:txBody>
      </p:sp>
      <p:sp>
        <p:nvSpPr>
          <p:cNvPr id="16" name="TextBox 15"/>
          <p:cNvSpPr txBox="1"/>
          <p:nvPr/>
        </p:nvSpPr>
        <p:spPr>
          <a:xfrm>
            <a:off x="1568262" y="5959032"/>
            <a:ext cx="4474495" cy="646331"/>
          </a:xfrm>
          <a:prstGeom prst="rect">
            <a:avLst/>
          </a:prstGeom>
          <a:noFill/>
        </p:spPr>
        <p:txBody>
          <a:bodyPr wrap="none" rtlCol="0">
            <a:spAutoFit/>
          </a:bodyPr>
          <a:lstStyle/>
          <a:p>
            <a:pPr algn="r"/>
            <a:r>
              <a:rPr lang="en-US" dirty="0" err="1" smtClean="0"/>
              <a:t>KinectCoreWindow.PointerMoved</a:t>
            </a:r>
            <a:r>
              <a:rPr lang="en-US" dirty="0" smtClean="0"/>
              <a:t>,</a:t>
            </a:r>
          </a:p>
          <a:p>
            <a:pPr algn="r"/>
            <a:r>
              <a:rPr lang="en-US" dirty="0" err="1" smtClean="0"/>
              <a:t>KinectPointerPoint</a:t>
            </a:r>
            <a:r>
              <a:rPr lang="en-US" dirty="0" smtClean="0"/>
              <a:t>, </a:t>
            </a:r>
            <a:r>
              <a:rPr lang="en-US" dirty="0" err="1" smtClean="0"/>
              <a:t>KinectGestureRecognizer</a:t>
            </a:r>
            <a:endParaRPr lang="en-US" dirty="0"/>
          </a:p>
        </p:txBody>
      </p:sp>
      <p:sp>
        <p:nvSpPr>
          <p:cNvPr id="17" name="TextBox 16"/>
          <p:cNvSpPr txBox="1"/>
          <p:nvPr/>
        </p:nvSpPr>
        <p:spPr>
          <a:xfrm>
            <a:off x="2049236" y="4916646"/>
            <a:ext cx="4034193" cy="646331"/>
          </a:xfrm>
          <a:prstGeom prst="rect">
            <a:avLst/>
          </a:prstGeom>
          <a:noFill/>
        </p:spPr>
        <p:txBody>
          <a:bodyPr wrap="square" rtlCol="0">
            <a:spAutoFit/>
          </a:bodyPr>
          <a:lstStyle/>
          <a:p>
            <a:pPr algn="r"/>
            <a:r>
              <a:rPr lang="en-US" dirty="0" err="1" smtClean="0"/>
              <a:t>InputPointerManager</a:t>
            </a:r>
            <a:r>
              <a:rPr lang="en-US" dirty="0" smtClean="0"/>
              <a:t>, </a:t>
            </a:r>
            <a:r>
              <a:rPr lang="en-US" dirty="0" err="1" smtClean="0"/>
              <a:t>PressableModel</a:t>
            </a:r>
            <a:r>
              <a:rPr lang="en-US" dirty="0" smtClean="0"/>
              <a:t>, </a:t>
            </a:r>
            <a:r>
              <a:rPr lang="en-US" dirty="0" err="1" smtClean="0"/>
              <a:t>ManipulatableModel</a:t>
            </a:r>
            <a:endParaRPr lang="en-US" dirty="0"/>
          </a:p>
        </p:txBody>
      </p:sp>
      <p:sp>
        <p:nvSpPr>
          <p:cNvPr id="19" name="TextBox 18"/>
          <p:cNvSpPr txBox="1"/>
          <p:nvPr/>
        </p:nvSpPr>
        <p:spPr>
          <a:xfrm>
            <a:off x="1494064" y="4051405"/>
            <a:ext cx="4589365" cy="646331"/>
          </a:xfrm>
          <a:prstGeom prst="rect">
            <a:avLst/>
          </a:prstGeom>
          <a:noFill/>
        </p:spPr>
        <p:txBody>
          <a:bodyPr wrap="square" rtlCol="0">
            <a:spAutoFit/>
          </a:bodyPr>
          <a:lstStyle/>
          <a:p>
            <a:pPr algn="r"/>
            <a:r>
              <a:rPr lang="en-US" dirty="0" smtClean="0"/>
              <a:t>Controls Layer – Cursor rendering, Hit Test, Route </a:t>
            </a:r>
            <a:r>
              <a:rPr lang="en-US" dirty="0" err="1" smtClean="0"/>
              <a:t>PointerPoint</a:t>
            </a:r>
            <a:r>
              <a:rPr lang="en-US" dirty="0" smtClean="0"/>
              <a:t> via </a:t>
            </a:r>
            <a:r>
              <a:rPr lang="en-US" dirty="0" err="1" smtClean="0"/>
              <a:t>InputPointerManager</a:t>
            </a:r>
            <a:endParaRPr lang="en-US" dirty="0"/>
          </a:p>
        </p:txBody>
      </p:sp>
      <p:sp>
        <p:nvSpPr>
          <p:cNvPr id="20" name="TextBox 19"/>
          <p:cNvSpPr txBox="1"/>
          <p:nvPr/>
        </p:nvSpPr>
        <p:spPr>
          <a:xfrm>
            <a:off x="2628148" y="3267917"/>
            <a:ext cx="3414609" cy="369332"/>
          </a:xfrm>
          <a:prstGeom prst="rect">
            <a:avLst/>
          </a:prstGeom>
          <a:noFill/>
        </p:spPr>
        <p:txBody>
          <a:bodyPr wrap="square" rtlCol="0">
            <a:spAutoFit/>
          </a:bodyPr>
          <a:lstStyle/>
          <a:p>
            <a:pPr algn="r"/>
            <a:r>
              <a:rPr lang="en-US" dirty="0" smtClean="0"/>
              <a:t>App (host </a:t>
            </a:r>
            <a:r>
              <a:rPr lang="en-US" dirty="0" err="1" smtClean="0"/>
              <a:t>KinectRegion</a:t>
            </a:r>
            <a:r>
              <a:rPr lang="en-US" dirty="0" smtClean="0"/>
              <a:t>, etc…)</a:t>
            </a:r>
            <a:endParaRPr lang="en-US" dirty="0"/>
          </a:p>
        </p:txBody>
      </p:sp>
    </p:spTree>
    <p:extLst>
      <p:ext uri="{BB962C8B-B14F-4D97-AF65-F5344CB8AC3E}">
        <p14:creationId xmlns:p14="http://schemas.microsoft.com/office/powerpoint/2010/main" val="127044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6" grpId="0"/>
      <p:bldP spid="17" grpId="0"/>
      <p:bldP spid="19"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Interacting with Content</a:t>
            </a:r>
            <a:endParaRPr lang="en-US" dirty="0"/>
          </a:p>
        </p:txBody>
      </p:sp>
      <p:sp>
        <p:nvSpPr>
          <p:cNvPr id="3" name="Text Placeholder 2"/>
          <p:cNvSpPr>
            <a:spLocks noGrp="1"/>
          </p:cNvSpPr>
          <p:nvPr>
            <p:ph type="body" sz="quarter" idx="10"/>
          </p:nvPr>
        </p:nvSpPr>
        <p:spPr/>
        <p:txBody>
          <a:bodyPr/>
          <a:lstStyle/>
          <a:p>
            <a:r>
              <a:rPr lang="en-US" dirty="0" smtClean="0"/>
              <a:t>Navigating a camera through a 3d space</a:t>
            </a:r>
          </a:p>
          <a:p>
            <a:r>
              <a:rPr lang="en-US" dirty="0" smtClean="0"/>
              <a:t>Rotating a 3d object</a:t>
            </a:r>
          </a:p>
          <a:p>
            <a:r>
              <a:rPr lang="en-US" dirty="0" smtClean="0"/>
              <a:t>“Scrubbing” a video</a:t>
            </a:r>
          </a:p>
          <a:p>
            <a:endParaRPr lang="en-US" dirty="0"/>
          </a:p>
        </p:txBody>
      </p:sp>
    </p:spTree>
    <p:extLst>
      <p:ext uri="{BB962C8B-B14F-4D97-AF65-F5344CB8AC3E}">
        <p14:creationId xmlns:p14="http://schemas.microsoft.com/office/powerpoint/2010/main" val="34959959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Speech</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381334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946" y="28203"/>
            <a:ext cx="11188089" cy="851035"/>
          </a:xfrm>
        </p:spPr>
        <p:txBody>
          <a:bodyPr/>
          <a:lstStyle/>
          <a:p>
            <a:r>
              <a:rPr lang="en-US" dirty="0" smtClean="0"/>
              <a:t>Speech</a:t>
            </a:r>
            <a:endParaRPr lang="en-US" dirty="0"/>
          </a:p>
        </p:txBody>
      </p:sp>
      <p:sp>
        <p:nvSpPr>
          <p:cNvPr id="20" name="TextBox 19"/>
          <p:cNvSpPr txBox="1"/>
          <p:nvPr/>
        </p:nvSpPr>
        <p:spPr>
          <a:xfrm>
            <a:off x="4384944" y="556073"/>
            <a:ext cx="2285675" cy="646331"/>
          </a:xfrm>
          <a:prstGeom prst="rect">
            <a:avLst/>
          </a:prstGeom>
          <a:noFill/>
        </p:spPr>
        <p:txBody>
          <a:bodyPr wrap="square" rtlCol="0">
            <a:spAutoFit/>
          </a:bodyPr>
          <a:lstStyle/>
          <a:p>
            <a:pPr algn="ctr"/>
            <a:r>
              <a:rPr lang="en-US" b="1" dirty="0" smtClean="0"/>
              <a:t>Engagement for Global Commands</a:t>
            </a:r>
            <a:endParaRPr lang="en-US" b="1" dirty="0"/>
          </a:p>
        </p:txBody>
      </p:sp>
      <p:sp>
        <p:nvSpPr>
          <p:cNvPr id="6" name="Rectangle 5"/>
          <p:cNvSpPr/>
          <p:nvPr/>
        </p:nvSpPr>
        <p:spPr bwMode="auto">
          <a:xfrm>
            <a:off x="3295778" y="5646554"/>
            <a:ext cx="6655164" cy="843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i="1" dirty="0" smtClean="0">
                <a:gradFill>
                  <a:gsLst>
                    <a:gs pos="0">
                      <a:srgbClr val="FFFFFF"/>
                    </a:gs>
                    <a:gs pos="100000">
                      <a:srgbClr val="FFFFFF"/>
                    </a:gs>
                  </a:gsLst>
                  <a:lin ang="5400000" scaled="0"/>
                </a:gradFill>
                <a:ea typeface="Segoe UI" pitchFamily="34" charset="0"/>
                <a:cs typeface="Segoe UI" pitchFamily="34" charset="0"/>
              </a:rPr>
              <a:t>Available to desktop apps (ONLY) as an Opt-In input mechanism with Kinect for Windows 2.0</a:t>
            </a:r>
            <a:endParaRPr lang="en-US" sz="2400" i="1"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4237825" y="2003624"/>
            <a:ext cx="2579914" cy="584775"/>
          </a:xfrm>
          <a:prstGeom prst="rect">
            <a:avLst/>
          </a:prstGeom>
          <a:noFill/>
        </p:spPr>
        <p:txBody>
          <a:bodyPr wrap="square" rtlCol="0" anchor="ctr">
            <a:spAutoFit/>
          </a:bodyPr>
          <a:lstStyle/>
          <a:p>
            <a:pPr algn="ctr"/>
            <a:r>
              <a:rPr lang="en-US" sz="3200" i="1" dirty="0" smtClean="0"/>
              <a:t>“Xbox”</a:t>
            </a:r>
            <a:endParaRPr lang="en-US" sz="3200" i="1" dirty="0"/>
          </a:p>
        </p:txBody>
      </p:sp>
      <p:sp>
        <p:nvSpPr>
          <p:cNvPr id="29" name="TextBox 28"/>
          <p:cNvSpPr txBox="1"/>
          <p:nvPr/>
        </p:nvSpPr>
        <p:spPr>
          <a:xfrm>
            <a:off x="7111379" y="556072"/>
            <a:ext cx="2285675" cy="646331"/>
          </a:xfrm>
          <a:prstGeom prst="rect">
            <a:avLst/>
          </a:prstGeom>
          <a:noFill/>
        </p:spPr>
        <p:txBody>
          <a:bodyPr wrap="square" rtlCol="0">
            <a:spAutoFit/>
          </a:bodyPr>
          <a:lstStyle/>
          <a:p>
            <a:pPr algn="ctr"/>
            <a:r>
              <a:rPr lang="en-US" b="1" dirty="0" smtClean="0"/>
              <a:t>Engagement for</a:t>
            </a:r>
            <a:br>
              <a:rPr lang="en-US" b="1" dirty="0" smtClean="0"/>
            </a:br>
            <a:r>
              <a:rPr lang="en-US" b="1" dirty="0" smtClean="0"/>
              <a:t>App Commands</a:t>
            </a:r>
            <a:endParaRPr lang="en-US" b="1" dirty="0"/>
          </a:p>
        </p:txBody>
      </p:sp>
      <p:sp>
        <p:nvSpPr>
          <p:cNvPr id="30" name="TextBox 29"/>
          <p:cNvSpPr txBox="1"/>
          <p:nvPr/>
        </p:nvSpPr>
        <p:spPr>
          <a:xfrm>
            <a:off x="7044581" y="2003624"/>
            <a:ext cx="2579914" cy="584775"/>
          </a:xfrm>
          <a:prstGeom prst="rect">
            <a:avLst/>
          </a:prstGeom>
          <a:noFill/>
        </p:spPr>
        <p:txBody>
          <a:bodyPr wrap="square" rtlCol="0" anchor="ctr">
            <a:spAutoFit/>
          </a:bodyPr>
          <a:lstStyle/>
          <a:p>
            <a:pPr algn="ctr"/>
            <a:r>
              <a:rPr lang="en-US" sz="3200" i="1" dirty="0" smtClean="0"/>
              <a:t>“Xbox Select”</a:t>
            </a:r>
            <a:endParaRPr lang="en-US" sz="3200" i="1" dirty="0"/>
          </a:p>
        </p:txBody>
      </p:sp>
      <p:sp>
        <p:nvSpPr>
          <p:cNvPr id="13" name="TextBox 12"/>
          <p:cNvSpPr txBox="1"/>
          <p:nvPr/>
        </p:nvSpPr>
        <p:spPr>
          <a:xfrm>
            <a:off x="1301022" y="1695846"/>
            <a:ext cx="2941118" cy="1200329"/>
          </a:xfrm>
          <a:prstGeom prst="rect">
            <a:avLst/>
          </a:prstGeom>
          <a:noFill/>
        </p:spPr>
        <p:txBody>
          <a:bodyPr wrap="square" rtlCol="0">
            <a:spAutoFit/>
          </a:bodyPr>
          <a:lstStyle/>
          <a:p>
            <a:pPr algn="r"/>
            <a:r>
              <a:rPr lang="en-US" sz="3600" dirty="0" smtClean="0"/>
              <a:t>Xbox One</a:t>
            </a:r>
            <a:br>
              <a:rPr lang="en-US" sz="3600" dirty="0" smtClean="0"/>
            </a:br>
            <a:r>
              <a:rPr lang="en-US" sz="3600" dirty="0" smtClean="0"/>
              <a:t>w/ Kinect</a:t>
            </a:r>
            <a:endParaRPr lang="en-US" sz="3600" dirty="0"/>
          </a:p>
        </p:txBody>
      </p:sp>
      <p:sp>
        <p:nvSpPr>
          <p:cNvPr id="31" name="TextBox 30"/>
          <p:cNvSpPr txBox="1"/>
          <p:nvPr/>
        </p:nvSpPr>
        <p:spPr>
          <a:xfrm>
            <a:off x="375557" y="3405005"/>
            <a:ext cx="3943350" cy="1200329"/>
          </a:xfrm>
          <a:prstGeom prst="rect">
            <a:avLst/>
          </a:prstGeom>
          <a:noFill/>
        </p:spPr>
        <p:txBody>
          <a:bodyPr wrap="square" rtlCol="0">
            <a:spAutoFit/>
          </a:bodyPr>
          <a:lstStyle/>
          <a:p>
            <a:pPr algn="r"/>
            <a:r>
              <a:rPr lang="en-US" sz="3600" dirty="0" smtClean="0"/>
              <a:t>Windows 8.0 or 8.1</a:t>
            </a:r>
          </a:p>
          <a:p>
            <a:pPr algn="r"/>
            <a:r>
              <a:rPr lang="en-US" sz="3600" dirty="0" smtClean="0"/>
              <a:t>w/ Kinect</a:t>
            </a:r>
            <a:endParaRPr lang="en-US" sz="3600" dirty="0"/>
          </a:p>
        </p:txBody>
      </p:sp>
      <p:sp>
        <p:nvSpPr>
          <p:cNvPr id="32" name="TextBox 31"/>
          <p:cNvSpPr txBox="1"/>
          <p:nvPr/>
        </p:nvSpPr>
        <p:spPr>
          <a:xfrm>
            <a:off x="4237825" y="3712784"/>
            <a:ext cx="2579914" cy="584775"/>
          </a:xfrm>
          <a:prstGeom prst="rect">
            <a:avLst/>
          </a:prstGeom>
          <a:noFill/>
        </p:spPr>
        <p:txBody>
          <a:bodyPr wrap="square" rtlCol="0" anchor="ctr">
            <a:spAutoFit/>
          </a:bodyPr>
          <a:lstStyle/>
          <a:p>
            <a:pPr algn="ctr"/>
            <a:r>
              <a:rPr lang="en-US" sz="3200" i="1" dirty="0" smtClean="0"/>
              <a:t>N/A</a:t>
            </a:r>
            <a:endParaRPr lang="en-US" sz="3200" i="1" dirty="0"/>
          </a:p>
        </p:txBody>
      </p:sp>
      <p:sp>
        <p:nvSpPr>
          <p:cNvPr id="33" name="TextBox 32"/>
          <p:cNvSpPr txBox="1"/>
          <p:nvPr/>
        </p:nvSpPr>
        <p:spPr>
          <a:xfrm>
            <a:off x="6507060" y="3466563"/>
            <a:ext cx="3494314" cy="1077218"/>
          </a:xfrm>
          <a:prstGeom prst="rect">
            <a:avLst/>
          </a:prstGeom>
          <a:noFill/>
        </p:spPr>
        <p:txBody>
          <a:bodyPr wrap="square" rtlCol="0" anchor="ctr">
            <a:spAutoFit/>
          </a:bodyPr>
          <a:lstStyle/>
          <a:p>
            <a:pPr algn="ctr"/>
            <a:r>
              <a:rPr lang="en-US" sz="3200" i="1" dirty="0" smtClean="0"/>
              <a:t>“Kinect”</a:t>
            </a:r>
            <a:br>
              <a:rPr lang="en-US" sz="3200" i="1" dirty="0" smtClean="0"/>
            </a:br>
            <a:r>
              <a:rPr lang="en-US" sz="3200" i="1" dirty="0" smtClean="0"/>
              <a:t>or …</a:t>
            </a:r>
            <a:endParaRPr lang="en-US" sz="3200" i="1" dirty="0"/>
          </a:p>
        </p:txBody>
      </p:sp>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l="10088" t="8774" r="8612" b="9516"/>
          <a:stretch/>
        </p:blipFill>
        <p:spPr>
          <a:xfrm>
            <a:off x="3295778" y="1854246"/>
            <a:ext cx="5947508" cy="3365717"/>
          </a:xfrm>
          <a:prstGeom prst="rect">
            <a:avLst/>
          </a:prstGeom>
        </p:spPr>
      </p:pic>
      <p:sp>
        <p:nvSpPr>
          <p:cNvPr id="35" name="TextBox 34"/>
          <p:cNvSpPr txBox="1"/>
          <p:nvPr/>
        </p:nvSpPr>
        <p:spPr>
          <a:xfrm>
            <a:off x="9954679" y="559446"/>
            <a:ext cx="2285675" cy="646331"/>
          </a:xfrm>
          <a:prstGeom prst="rect">
            <a:avLst/>
          </a:prstGeom>
          <a:noFill/>
        </p:spPr>
        <p:txBody>
          <a:bodyPr wrap="square" rtlCol="0">
            <a:spAutoFit/>
          </a:bodyPr>
          <a:lstStyle/>
          <a:p>
            <a:pPr algn="ctr"/>
            <a:r>
              <a:rPr lang="en-US" b="1" dirty="0" smtClean="0"/>
              <a:t>“In Experience” Commands</a:t>
            </a:r>
            <a:endParaRPr lang="en-US" b="1" dirty="0"/>
          </a:p>
        </p:txBody>
      </p:sp>
      <p:sp>
        <p:nvSpPr>
          <p:cNvPr id="36" name="TextBox 35"/>
          <p:cNvSpPr txBox="1"/>
          <p:nvPr/>
        </p:nvSpPr>
        <p:spPr>
          <a:xfrm>
            <a:off x="9887881" y="1514556"/>
            <a:ext cx="2579914" cy="1569660"/>
          </a:xfrm>
          <a:prstGeom prst="rect">
            <a:avLst/>
          </a:prstGeom>
          <a:noFill/>
        </p:spPr>
        <p:txBody>
          <a:bodyPr wrap="square" rtlCol="0" anchor="ctr">
            <a:spAutoFit/>
          </a:bodyPr>
          <a:lstStyle/>
          <a:p>
            <a:pPr algn="ctr"/>
            <a:r>
              <a:rPr lang="en-US" sz="3200" i="1" dirty="0" smtClean="0"/>
              <a:t>App-</a:t>
            </a:r>
            <a:br>
              <a:rPr lang="en-US" sz="3200" i="1" dirty="0" smtClean="0"/>
            </a:br>
            <a:r>
              <a:rPr lang="en-US" sz="3200" i="1" dirty="0" smtClean="0"/>
              <a:t>defined grammar</a:t>
            </a:r>
            <a:endParaRPr lang="en-US" sz="3200" i="1" dirty="0"/>
          </a:p>
        </p:txBody>
      </p:sp>
      <p:sp>
        <p:nvSpPr>
          <p:cNvPr id="37" name="TextBox 36"/>
          <p:cNvSpPr txBox="1"/>
          <p:nvPr/>
        </p:nvSpPr>
        <p:spPr>
          <a:xfrm>
            <a:off x="9807598" y="3223713"/>
            <a:ext cx="2579835" cy="1569660"/>
          </a:xfrm>
          <a:prstGeom prst="rect">
            <a:avLst/>
          </a:prstGeom>
          <a:noFill/>
        </p:spPr>
        <p:txBody>
          <a:bodyPr wrap="square" rtlCol="0" anchor="ctr">
            <a:spAutoFit/>
          </a:bodyPr>
          <a:lstStyle/>
          <a:p>
            <a:pPr algn="ctr"/>
            <a:r>
              <a:rPr lang="en-US" sz="3200" i="1" dirty="0" smtClean="0"/>
              <a:t>App-</a:t>
            </a:r>
            <a:br>
              <a:rPr lang="en-US" sz="3200" i="1" dirty="0" smtClean="0"/>
            </a:br>
            <a:r>
              <a:rPr lang="en-US" sz="3200" i="1" dirty="0" smtClean="0"/>
              <a:t>defined </a:t>
            </a:r>
            <a:r>
              <a:rPr lang="en-US" sz="3200" i="1" dirty="0"/>
              <a:t>grammar</a:t>
            </a:r>
          </a:p>
        </p:txBody>
      </p:sp>
    </p:spTree>
    <p:custDataLst>
      <p:tags r:id="rId1"/>
    </p:custDataLst>
    <p:extLst>
      <p:ext uri="{BB962C8B-B14F-4D97-AF65-F5344CB8AC3E}">
        <p14:creationId xmlns:p14="http://schemas.microsoft.com/office/powerpoint/2010/main" val="19314808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300"/>
                                  </p:stCondLst>
                                  <p:childTnLst>
                                    <p:set>
                                      <p:cBhvr>
                                        <p:cTn id="25" dur="1" fill="hold">
                                          <p:stCondLst>
                                            <p:cond delay="0"/>
                                          </p:stCondLst>
                                        </p:cTn>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animBg="1"/>
      <p:bldP spid="9" grpId="0"/>
      <p:bldP spid="29" grpId="0"/>
      <p:bldP spid="30" grpId="0"/>
      <p:bldP spid="13" grpId="0"/>
      <p:bldP spid="31" grpId="0"/>
      <p:bldP spid="32" grpId="0"/>
      <p:bldP spid="33" grpId="0"/>
      <p:bldP spid="35" grpId="0"/>
      <p:bldP spid="36" grpId="0"/>
      <p:bldP spid="37" grpId="0"/>
    </p:bldLst>
  </p:timing>
  <p:extLst mod="1">
    <p:ext uri="{E180D4A7-C9FB-4DFB-919C-405C955672EB}">
      <p14:showEvtLst xmlns:p14="http://schemas.microsoft.com/office/powerpoint/2010/main">
        <p14:playEvt time="27875" objId="4"/>
        <p14:stopEvt time="29657" objId="4"/>
      </p14:showEvt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Development and Runtime Requirements</a:t>
            </a:r>
            <a:endParaRPr lang="en-US" dirty="0"/>
          </a:p>
        </p:txBody>
      </p:sp>
      <p:sp>
        <p:nvSpPr>
          <p:cNvPr id="7" name="Text Placeholder 6"/>
          <p:cNvSpPr>
            <a:spLocks noGrp="1"/>
          </p:cNvSpPr>
          <p:nvPr>
            <p:ph type="body" idx="1"/>
          </p:nvPr>
        </p:nvSpPr>
        <p:spPr/>
        <p:txBody>
          <a:bodyPr/>
          <a:lstStyle/>
          <a:p>
            <a:r>
              <a:rPr lang="en-US" dirty="0" smtClean="0"/>
              <a:t>Development Requirements</a:t>
            </a:r>
            <a:endParaRPr lang="en-US" dirty="0"/>
          </a:p>
        </p:txBody>
      </p:sp>
      <p:sp>
        <p:nvSpPr>
          <p:cNvPr id="8" name="Content Placeholder 7"/>
          <p:cNvSpPr>
            <a:spLocks noGrp="1"/>
          </p:cNvSpPr>
          <p:nvPr>
            <p:ph sz="half" idx="2"/>
          </p:nvPr>
        </p:nvSpPr>
        <p:spPr/>
        <p:txBody>
          <a:bodyPr/>
          <a:lstStyle/>
          <a:p>
            <a:r>
              <a:rPr lang="en-US" dirty="0" smtClean="0"/>
              <a:t>Kinect SDK</a:t>
            </a:r>
          </a:p>
          <a:p>
            <a:r>
              <a:rPr lang="en-US" dirty="0"/>
              <a:t>Speech Platform SDK v11 (x86)</a:t>
            </a:r>
          </a:p>
          <a:p>
            <a:r>
              <a:rPr lang="en-US" dirty="0"/>
              <a:t>Speech Platform SDK v11 (</a:t>
            </a:r>
            <a:r>
              <a:rPr lang="en-US" dirty="0" smtClean="0"/>
              <a:t>x64)</a:t>
            </a:r>
          </a:p>
          <a:p>
            <a:r>
              <a:rPr lang="en-US" dirty="0" smtClean="0"/>
              <a:t>Plus all Runtime Requirements</a:t>
            </a:r>
            <a:endParaRPr lang="en-US" dirty="0"/>
          </a:p>
        </p:txBody>
      </p:sp>
      <p:sp>
        <p:nvSpPr>
          <p:cNvPr id="9" name="Text Placeholder 8"/>
          <p:cNvSpPr>
            <a:spLocks noGrp="1"/>
          </p:cNvSpPr>
          <p:nvPr>
            <p:ph type="body" sz="quarter" idx="3"/>
          </p:nvPr>
        </p:nvSpPr>
        <p:spPr/>
        <p:txBody>
          <a:bodyPr/>
          <a:lstStyle/>
          <a:p>
            <a:r>
              <a:rPr lang="en-US" dirty="0" smtClean="0"/>
              <a:t>Runtime Requirements</a:t>
            </a:r>
            <a:endParaRPr lang="en-US" dirty="0"/>
          </a:p>
        </p:txBody>
      </p:sp>
      <p:sp>
        <p:nvSpPr>
          <p:cNvPr id="10" name="Content Placeholder 9"/>
          <p:cNvSpPr>
            <a:spLocks noGrp="1"/>
          </p:cNvSpPr>
          <p:nvPr>
            <p:ph sz="quarter" idx="4"/>
          </p:nvPr>
        </p:nvSpPr>
        <p:spPr>
          <a:xfrm>
            <a:off x="6345807" y="1970418"/>
            <a:ext cx="5633357" cy="3684588"/>
          </a:xfrm>
        </p:spPr>
        <p:txBody>
          <a:bodyPr/>
          <a:lstStyle/>
          <a:p>
            <a:r>
              <a:rPr lang="en-US" dirty="0" smtClean="0"/>
              <a:t>Kinect Runtime</a:t>
            </a:r>
          </a:p>
          <a:p>
            <a:r>
              <a:rPr lang="en-US" dirty="0"/>
              <a:t>Speech Platform Runtime v11 (x86)</a:t>
            </a:r>
          </a:p>
          <a:p>
            <a:r>
              <a:rPr lang="en-US" dirty="0"/>
              <a:t>Speech Platform Runtime v11 (</a:t>
            </a:r>
            <a:r>
              <a:rPr lang="en-US" dirty="0" smtClean="0"/>
              <a:t>x64)</a:t>
            </a:r>
          </a:p>
          <a:p>
            <a:r>
              <a:rPr lang="en-US" dirty="0" smtClean="0"/>
              <a:t>K4W Language Models</a:t>
            </a:r>
          </a:p>
        </p:txBody>
      </p:sp>
    </p:spTree>
    <p:extLst>
      <p:ext uri="{BB962C8B-B14F-4D97-AF65-F5344CB8AC3E}">
        <p14:creationId xmlns:p14="http://schemas.microsoft.com/office/powerpoint/2010/main" val="5783353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Kinect Fusion</a:t>
            </a:r>
            <a:endParaRPr lang="en-US" dirty="0"/>
          </a:p>
        </p:txBody>
      </p:sp>
      <p:sp>
        <p:nvSpPr>
          <p:cNvPr id="3" name="Subtitle 2"/>
          <p:cNvSpPr>
            <a:spLocks noGrp="1"/>
          </p:cNvSpPr>
          <p:nvPr>
            <p:ph type="subTitle" idx="1"/>
          </p:nvPr>
        </p:nvSpPr>
        <p:spPr/>
        <p:txBody>
          <a:bodyPr/>
          <a:lstStyle/>
          <a:p>
            <a:r>
              <a:rPr lang="en-US" dirty="0" smtClean="0"/>
              <a:t>Options, Voxels</a:t>
            </a:r>
            <a:endParaRPr lang="en-US" dirty="0"/>
          </a:p>
        </p:txBody>
      </p:sp>
    </p:spTree>
    <p:extLst>
      <p:ext uri="{BB962C8B-B14F-4D97-AF65-F5344CB8AC3E}">
        <p14:creationId xmlns:p14="http://schemas.microsoft.com/office/powerpoint/2010/main" val="2959293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Fusion Explorer</a:t>
            </a:r>
            <a:br>
              <a:rPr lang="en-US" dirty="0" smtClean="0"/>
            </a:br>
            <a:r>
              <a:rPr lang="en-US" dirty="0" smtClean="0"/>
              <a:t>Viewing 3D Models</a:t>
            </a:r>
            <a:endParaRPr lang="en-US" dirty="0"/>
          </a:p>
        </p:txBody>
      </p:sp>
      <p:sp>
        <p:nvSpPr>
          <p:cNvPr id="30" name="TextBox 29"/>
          <p:cNvSpPr txBox="1"/>
          <p:nvPr/>
        </p:nvSpPr>
        <p:spPr>
          <a:xfrm>
            <a:off x="9565732" y="182215"/>
            <a:ext cx="2463511" cy="369332"/>
          </a:xfrm>
          <a:prstGeom prst="rect">
            <a:avLst/>
          </a:prstGeom>
          <a:noFill/>
        </p:spPr>
        <p:txBody>
          <a:bodyPr wrap="square" rtlCol="0">
            <a:spAutoFit/>
          </a:bodyPr>
          <a:lstStyle/>
          <a:p>
            <a:r>
              <a:rPr lang="en-US" dirty="0" smtClean="0">
                <a:solidFill>
                  <a:srgbClr val="23BAEC"/>
                </a:solidFill>
                <a:latin typeface="Segoe UI Light" panose="020B0502040204020203" pitchFamily="34" charset="0"/>
                <a:cs typeface="Segoe UI Light" panose="020B0502040204020203" pitchFamily="34" charset="0"/>
              </a:rPr>
              <a:t>Fusion</a:t>
            </a:r>
            <a:r>
              <a:rPr lang="en-US" dirty="0" smtClean="0">
                <a:latin typeface="Segoe UI Light" panose="020B0502040204020203" pitchFamily="34" charset="0"/>
                <a:cs typeface="Segoe UI Light" panose="020B0502040204020203" pitchFamily="34" charset="0"/>
              </a:rPr>
              <a:t> | </a:t>
            </a:r>
            <a:r>
              <a:rPr lang="en-US" dirty="0" smtClean="0">
                <a:solidFill>
                  <a:schemeClr val="bg1">
                    <a:lumMod val="85000"/>
                  </a:schemeClr>
                </a:solidFill>
                <a:latin typeface="Segoe UI Light" panose="020B0502040204020203" pitchFamily="34" charset="0"/>
                <a:cs typeface="Segoe UI Light" panose="020B0502040204020203" pitchFamily="34" charset="0"/>
              </a:rPr>
              <a:t>Face</a:t>
            </a:r>
            <a:r>
              <a:rPr lang="en-US" dirty="0" smtClean="0">
                <a:latin typeface="Segoe UI Light" panose="020B0502040204020203" pitchFamily="34" charset="0"/>
                <a:cs typeface="Segoe UI Light" panose="020B0502040204020203" pitchFamily="34" charset="0"/>
              </a:rPr>
              <a:t> | </a:t>
            </a:r>
            <a:r>
              <a:rPr lang="en-US" dirty="0" smtClean="0">
                <a:solidFill>
                  <a:schemeClr val="bg1">
                    <a:lumMod val="85000"/>
                  </a:schemeClr>
                </a:solidFill>
                <a:latin typeface="Segoe UI Light" panose="020B0502040204020203" pitchFamily="34" charset="0"/>
                <a:cs typeface="Segoe UI Light" panose="020B0502040204020203" pitchFamily="34" charset="0"/>
              </a:rPr>
              <a:t>HD Face</a:t>
            </a:r>
            <a:endParaRPr lang="en-US" dirty="0">
              <a:solidFill>
                <a:schemeClr val="bg1">
                  <a:lumMod val="8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936483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Fusion</a:t>
            </a:r>
            <a:endParaRPr lang="en-US" dirty="0"/>
          </a:p>
        </p:txBody>
      </p:sp>
      <p:sp>
        <p:nvSpPr>
          <p:cNvPr id="3" name="Content Placeholder 2"/>
          <p:cNvSpPr>
            <a:spLocks noGrp="1"/>
          </p:cNvSpPr>
          <p:nvPr>
            <p:ph sz="quarter" idx="10"/>
          </p:nvPr>
        </p:nvSpPr>
        <p:spPr>
          <a:xfrm>
            <a:off x="379514" y="713958"/>
            <a:ext cx="11525250" cy="531744"/>
          </a:xfrm>
        </p:spPr>
        <p:txBody>
          <a:bodyPr/>
          <a:lstStyle/>
          <a:p>
            <a:pPr marL="0" indent="0">
              <a:buNone/>
            </a:pPr>
            <a:r>
              <a:rPr lang="en-US" sz="2400" dirty="0" smtClean="0">
                <a:solidFill>
                  <a:srgbClr val="1F497D"/>
                </a:solidFill>
              </a:rPr>
              <a:t>Option 1: Let us do the heavy lifting!</a:t>
            </a:r>
            <a:endParaRPr lang="en-US" sz="2400" dirty="0">
              <a:solidFill>
                <a:srgbClr val="1F497D"/>
              </a:solidFill>
            </a:endParaRPr>
          </a:p>
        </p:txBody>
      </p:sp>
      <p:grpSp>
        <p:nvGrpSpPr>
          <p:cNvPr id="34" name="Group 33"/>
          <p:cNvGrpSpPr/>
          <p:nvPr/>
        </p:nvGrpSpPr>
        <p:grpSpPr>
          <a:xfrm>
            <a:off x="478084" y="3090359"/>
            <a:ext cx="6024316" cy="1374654"/>
            <a:chOff x="1097280" y="3777357"/>
            <a:chExt cx="6024316" cy="1208816"/>
          </a:xfrm>
          <a:solidFill>
            <a:srgbClr val="23BAEC"/>
          </a:solidFill>
        </p:grpSpPr>
        <p:grpSp>
          <p:nvGrpSpPr>
            <p:cNvPr id="35" name="Group 34"/>
            <p:cNvGrpSpPr/>
            <p:nvPr/>
          </p:nvGrpSpPr>
          <p:grpSpPr>
            <a:xfrm>
              <a:off x="1097280" y="3962101"/>
              <a:ext cx="1317945" cy="1024072"/>
              <a:chOff x="1097280" y="3107485"/>
              <a:chExt cx="1317945" cy="693421"/>
            </a:xfrm>
            <a:grpFill/>
          </p:grpSpPr>
          <p:sp>
            <p:nvSpPr>
              <p:cNvPr id="39" name="Rectangle 38"/>
              <p:cNvSpPr/>
              <p:nvPr/>
            </p:nvSpPr>
            <p:spPr>
              <a:xfrm>
                <a:off x="1097280" y="3107485"/>
                <a:ext cx="1317942" cy="69342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40" name="Isosceles Triangle 39"/>
              <p:cNvSpPr/>
              <p:nvPr/>
            </p:nvSpPr>
            <p:spPr>
              <a:xfrm rot="16200000">
                <a:off x="2036923" y="3422605"/>
                <a:ext cx="246381" cy="510222"/>
              </a:xfrm>
              <a:prstGeom prst="triangle">
                <a:avLst/>
              </a:pr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smtClean="0">
                  <a:solidFill>
                    <a:schemeClr val="tx2"/>
                  </a:solidFill>
                </a:endParaRPr>
              </a:p>
            </p:txBody>
          </p:sp>
          <p:sp>
            <p:nvSpPr>
              <p:cNvPr id="41" name="TextBox 40"/>
              <p:cNvSpPr txBox="1"/>
              <p:nvPr/>
            </p:nvSpPr>
            <p:spPr>
              <a:xfrm>
                <a:off x="1155093" y="3179247"/>
                <a:ext cx="691028" cy="483115"/>
              </a:xfrm>
              <a:prstGeom prst="rect">
                <a:avLst/>
              </a:prstGeom>
              <a:grpFill/>
            </p:spPr>
            <p:txBody>
              <a:bodyPr wrap="square" lIns="36000" tIns="36000" rIns="36000" bIns="36000" rtlCol="0">
                <a:spAutoFit/>
              </a:bodyPr>
              <a:lstStyle/>
              <a:p>
                <a:pPr algn="ctr"/>
                <a:r>
                  <a:rPr lang="en-US" sz="4800" b="1" dirty="0" smtClean="0">
                    <a:solidFill>
                      <a:schemeClr val="bg1"/>
                    </a:solidFill>
                    <a:latin typeface="Segoe UI" panose="020B0502040204020203" pitchFamily="34" charset="0"/>
                    <a:cs typeface="Segoe UI" panose="020B0502040204020203" pitchFamily="34" charset="0"/>
                  </a:rPr>
                  <a:t>2</a:t>
                </a:r>
              </a:p>
            </p:txBody>
          </p:sp>
        </p:grpSp>
        <p:sp>
          <p:nvSpPr>
            <p:cNvPr id="36" name="Rectangle 35"/>
            <p:cNvSpPr/>
            <p:nvPr/>
          </p:nvSpPr>
          <p:spPr>
            <a:xfrm>
              <a:off x="1903929" y="3777357"/>
              <a:ext cx="5217667" cy="102688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Segoe UI" panose="020B0502040204020203" pitchFamily="34" charset="0"/>
                  <a:cs typeface="Segoe UI" panose="020B0502040204020203" pitchFamily="34" charset="0"/>
                </a:rPr>
                <a:t>Create Reconstruction</a:t>
              </a:r>
            </a:p>
            <a:p>
              <a:pPr marL="285750" indent="-285750">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Pass in a set of parameters defining the environment and processing type</a:t>
              </a:r>
            </a:p>
            <a:p>
              <a:pPr marL="285750" indent="-285750">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Outputs the reconstruction</a:t>
              </a:r>
            </a:p>
          </p:txBody>
        </p:sp>
      </p:grpSp>
      <p:grpSp>
        <p:nvGrpSpPr>
          <p:cNvPr id="42" name="Group 41"/>
          <p:cNvGrpSpPr/>
          <p:nvPr/>
        </p:nvGrpSpPr>
        <p:grpSpPr>
          <a:xfrm>
            <a:off x="473054" y="4556933"/>
            <a:ext cx="6029346" cy="1398062"/>
            <a:chOff x="1096211" y="4967572"/>
            <a:chExt cx="6029346" cy="1229400"/>
          </a:xfrm>
        </p:grpSpPr>
        <p:grpSp>
          <p:nvGrpSpPr>
            <p:cNvPr id="43" name="Group 42"/>
            <p:cNvGrpSpPr/>
            <p:nvPr/>
          </p:nvGrpSpPr>
          <p:grpSpPr>
            <a:xfrm>
              <a:off x="1096211" y="5172902"/>
              <a:ext cx="1317944" cy="1024070"/>
              <a:chOff x="1097278" y="4950230"/>
              <a:chExt cx="1317944" cy="693420"/>
            </a:xfrm>
          </p:grpSpPr>
          <p:sp>
            <p:nvSpPr>
              <p:cNvPr id="47" name="Rectangle 46"/>
              <p:cNvSpPr/>
              <p:nvPr/>
            </p:nvSpPr>
            <p:spPr>
              <a:xfrm>
                <a:off x="1097278" y="4950230"/>
                <a:ext cx="1317942" cy="693420"/>
              </a:xfrm>
              <a:prstGeom prst="rect">
                <a:avLst/>
              </a:prstGeom>
              <a:solidFill>
                <a:srgbClr val="26262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48" name="Isosceles Triangle 47"/>
              <p:cNvSpPr/>
              <p:nvPr/>
            </p:nvSpPr>
            <p:spPr>
              <a:xfrm rot="16200000">
                <a:off x="2036920" y="5265348"/>
                <a:ext cx="246381" cy="510222"/>
              </a:xfrm>
              <a:prstGeom prst="triangl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smtClean="0">
                  <a:solidFill>
                    <a:schemeClr val="tx2"/>
                  </a:solidFill>
                </a:endParaRPr>
              </a:p>
            </p:txBody>
          </p:sp>
          <p:sp>
            <p:nvSpPr>
              <p:cNvPr id="49" name="TextBox 48"/>
              <p:cNvSpPr txBox="1"/>
              <p:nvPr/>
            </p:nvSpPr>
            <p:spPr>
              <a:xfrm>
                <a:off x="1156164" y="5032746"/>
                <a:ext cx="691028" cy="483115"/>
              </a:xfrm>
              <a:prstGeom prst="rect">
                <a:avLst/>
              </a:prstGeom>
              <a:noFill/>
            </p:spPr>
            <p:txBody>
              <a:bodyPr wrap="square" lIns="36000" tIns="36000" rIns="36000" bIns="36000" rtlCol="0">
                <a:spAutoFit/>
              </a:bodyPr>
              <a:lstStyle/>
              <a:p>
                <a:pPr algn="ctr"/>
                <a:r>
                  <a:rPr lang="en-US" sz="4800" b="1" dirty="0" smtClean="0">
                    <a:solidFill>
                      <a:schemeClr val="bg1"/>
                    </a:solidFill>
                    <a:latin typeface="Segoe UI" panose="020B0502040204020203" pitchFamily="34" charset="0"/>
                    <a:cs typeface="Segoe UI" panose="020B0502040204020203" pitchFamily="34" charset="0"/>
                  </a:rPr>
                  <a:t>3</a:t>
                </a:r>
              </a:p>
            </p:txBody>
          </p:sp>
        </p:grpSp>
        <p:sp>
          <p:nvSpPr>
            <p:cNvPr id="44" name="Rectangle 43"/>
            <p:cNvSpPr/>
            <p:nvPr/>
          </p:nvSpPr>
          <p:spPr>
            <a:xfrm>
              <a:off x="1912922" y="4967572"/>
              <a:ext cx="5212635" cy="1026882"/>
            </a:xfrm>
            <a:prstGeom prst="rect">
              <a:avLst/>
            </a:prstGeom>
            <a:solidFill>
              <a:srgbClr val="2626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Segoe UI" panose="020B0502040204020203" pitchFamily="34" charset="0"/>
                  <a:cs typeface="Segoe UI" panose="020B0502040204020203" pitchFamily="34" charset="0"/>
                </a:rPr>
                <a:t>Other considerations</a:t>
              </a:r>
            </a:p>
            <a:p>
              <a:pPr marL="285750" indent="-285750">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Can enable color to be lifted from the scan</a:t>
              </a:r>
            </a:p>
            <a:p>
              <a:pPr marL="285750" indent="-285750">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Experimental pose finders (6DoF trackers) are also included to play with</a:t>
              </a:r>
            </a:p>
            <a:p>
              <a:pPr marL="285750" indent="-285750">
                <a:buFont typeface="Arial" panose="020B0604020202020204" pitchFamily="34" charset="0"/>
                <a:buChar char="•"/>
              </a:pPr>
              <a:endParaRPr lang="en-US" sz="1400" dirty="0">
                <a:latin typeface="Segoe UI" panose="020B0502040204020203" pitchFamily="34" charset="0"/>
                <a:cs typeface="Segoe UI" panose="020B0502040204020203" pitchFamily="34" charset="0"/>
              </a:endParaRPr>
            </a:p>
          </p:txBody>
        </p:sp>
      </p:grpSp>
      <p:grpSp>
        <p:nvGrpSpPr>
          <p:cNvPr id="51" name="Group 50"/>
          <p:cNvGrpSpPr/>
          <p:nvPr/>
        </p:nvGrpSpPr>
        <p:grpSpPr>
          <a:xfrm>
            <a:off x="473051" y="1650445"/>
            <a:ext cx="6029349" cy="1347991"/>
            <a:chOff x="1096207" y="2377278"/>
            <a:chExt cx="6029349" cy="1185369"/>
          </a:xfrm>
          <a:solidFill>
            <a:srgbClr val="D9E0E6"/>
          </a:solidFill>
        </p:grpSpPr>
        <p:grpSp>
          <p:nvGrpSpPr>
            <p:cNvPr id="54" name="Group 53"/>
            <p:cNvGrpSpPr/>
            <p:nvPr/>
          </p:nvGrpSpPr>
          <p:grpSpPr>
            <a:xfrm>
              <a:off x="1096207" y="2538577"/>
              <a:ext cx="1317946" cy="1024070"/>
              <a:chOff x="1097280" y="2193087"/>
              <a:chExt cx="1317946" cy="693420"/>
            </a:xfrm>
            <a:grpFill/>
          </p:grpSpPr>
          <p:sp>
            <p:nvSpPr>
              <p:cNvPr id="56" name="Rectangle 55"/>
              <p:cNvSpPr/>
              <p:nvPr/>
            </p:nvSpPr>
            <p:spPr>
              <a:xfrm>
                <a:off x="1097280" y="2193087"/>
                <a:ext cx="1317942" cy="69342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smtClean="0">
                  <a:solidFill>
                    <a:schemeClr val="tx2"/>
                  </a:solidFill>
                </a:endParaRPr>
              </a:p>
            </p:txBody>
          </p:sp>
          <p:sp>
            <p:nvSpPr>
              <p:cNvPr id="57" name="Isosceles Triangle 56"/>
              <p:cNvSpPr/>
              <p:nvPr/>
            </p:nvSpPr>
            <p:spPr>
              <a:xfrm rot="16200000">
                <a:off x="2036924" y="2508205"/>
                <a:ext cx="246381" cy="510222"/>
              </a:xfrm>
              <a:prstGeom prst="triangle">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smtClean="0">
                  <a:solidFill>
                    <a:schemeClr val="tx2"/>
                  </a:solidFill>
                </a:endParaRPr>
              </a:p>
            </p:txBody>
          </p:sp>
          <p:sp>
            <p:nvSpPr>
              <p:cNvPr id="58" name="TextBox 57"/>
              <p:cNvSpPr txBox="1"/>
              <p:nvPr/>
            </p:nvSpPr>
            <p:spPr>
              <a:xfrm>
                <a:off x="1156166" y="2275855"/>
                <a:ext cx="691028" cy="483115"/>
              </a:xfrm>
              <a:prstGeom prst="rect">
                <a:avLst/>
              </a:prstGeom>
              <a:grpFill/>
            </p:spPr>
            <p:txBody>
              <a:bodyPr wrap="square" lIns="36000" tIns="36000" rIns="36000" bIns="36000" rtlCol="0">
                <a:spAutoFit/>
              </a:bodyPr>
              <a:lstStyle/>
              <a:p>
                <a:pPr algn="ctr"/>
                <a:r>
                  <a:rPr lang="en-US" sz="4800" b="1" dirty="0" smtClean="0">
                    <a:latin typeface="Segoe UI" panose="020B0502040204020203" pitchFamily="34" charset="0"/>
                    <a:cs typeface="Segoe UI" panose="020B0502040204020203" pitchFamily="34" charset="0"/>
                  </a:rPr>
                  <a:t>1</a:t>
                </a:r>
              </a:p>
            </p:txBody>
          </p:sp>
        </p:grpSp>
        <p:sp>
          <p:nvSpPr>
            <p:cNvPr id="55" name="Rectangle 54"/>
            <p:cNvSpPr/>
            <p:nvPr/>
          </p:nvSpPr>
          <p:spPr>
            <a:xfrm>
              <a:off x="1908825" y="2377278"/>
              <a:ext cx="5216731" cy="102688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Segoe UI" panose="020B0502040204020203" pitchFamily="34" charset="0"/>
                  <a:cs typeface="Segoe UI" panose="020B0502040204020203" pitchFamily="34" charset="0"/>
                </a:rPr>
                <a:t>Process Function</a:t>
              </a:r>
            </a:p>
            <a:p>
              <a:pPr marL="285750" indent="-285750">
                <a:buFont typeface="Arial" panose="020B0604020202020204" pitchFamily="34" charset="0"/>
                <a:buChar char="•"/>
              </a:pPr>
              <a:r>
                <a:rPr lang="en-US" sz="1400" dirty="0" smtClean="0">
                  <a:solidFill>
                    <a:schemeClr val="tx1"/>
                  </a:solidFill>
                  <a:latin typeface="Segoe UI" panose="020B0502040204020203" pitchFamily="34" charset="0"/>
                  <a:cs typeface="Segoe UI" panose="020B0502040204020203" pitchFamily="34" charset="0"/>
                </a:rPr>
                <a:t>Provides “six degrees of freedom” transform</a:t>
              </a:r>
            </a:p>
            <a:p>
              <a:pPr marL="285750" indent="-285750">
                <a:buFont typeface="Arial" panose="020B0604020202020204" pitchFamily="34" charset="0"/>
                <a:buChar char="•"/>
              </a:pPr>
              <a:r>
                <a:rPr lang="en-US" sz="1400" dirty="0" smtClean="0">
                  <a:solidFill>
                    <a:schemeClr val="tx1"/>
                  </a:solidFill>
                  <a:latin typeface="Segoe UI" panose="020B0502040204020203" pitchFamily="34" charset="0"/>
                  <a:cs typeface="Segoe UI" panose="020B0502040204020203" pitchFamily="34" charset="0"/>
                </a:rPr>
                <a:t>Can be rendered and use to begin the Fusion</a:t>
              </a:r>
              <a:endParaRPr lang="en-US" sz="1400" dirty="0">
                <a:solidFill>
                  <a:schemeClr val="tx1"/>
                </a:solidFill>
                <a:latin typeface="Segoe UI" panose="020B0502040204020203" pitchFamily="34" charset="0"/>
                <a:cs typeface="Segoe UI" panose="020B0502040204020203" pitchFamily="34" charset="0"/>
              </a:endParaRPr>
            </a:p>
          </p:txBody>
        </p:sp>
      </p:grpSp>
      <p:sp>
        <p:nvSpPr>
          <p:cNvPr id="50" name="TextBox 49"/>
          <p:cNvSpPr txBox="1"/>
          <p:nvPr/>
        </p:nvSpPr>
        <p:spPr>
          <a:xfrm>
            <a:off x="9565732" y="182215"/>
            <a:ext cx="2463511" cy="369332"/>
          </a:xfrm>
          <a:prstGeom prst="rect">
            <a:avLst/>
          </a:prstGeom>
          <a:noFill/>
        </p:spPr>
        <p:txBody>
          <a:bodyPr wrap="square" rtlCol="0">
            <a:spAutoFit/>
          </a:bodyPr>
          <a:lstStyle/>
          <a:p>
            <a:r>
              <a:rPr lang="en-US" dirty="0" smtClean="0">
                <a:solidFill>
                  <a:srgbClr val="23BAEC"/>
                </a:solidFill>
                <a:latin typeface="Segoe UI Light" panose="020B0502040204020203" pitchFamily="34" charset="0"/>
                <a:cs typeface="Segoe UI Light" panose="020B0502040204020203" pitchFamily="34" charset="0"/>
              </a:rPr>
              <a:t>Fusion</a:t>
            </a:r>
            <a:r>
              <a:rPr lang="en-US" dirty="0" smtClean="0">
                <a:latin typeface="Segoe UI Light" panose="020B0502040204020203" pitchFamily="34" charset="0"/>
                <a:cs typeface="Segoe UI Light" panose="020B0502040204020203" pitchFamily="34" charset="0"/>
              </a:rPr>
              <a:t> | </a:t>
            </a:r>
            <a:r>
              <a:rPr lang="en-US" dirty="0" smtClean="0">
                <a:solidFill>
                  <a:schemeClr val="bg1">
                    <a:lumMod val="85000"/>
                  </a:schemeClr>
                </a:solidFill>
                <a:latin typeface="Segoe UI Light" panose="020B0502040204020203" pitchFamily="34" charset="0"/>
                <a:cs typeface="Segoe UI Light" panose="020B0502040204020203" pitchFamily="34" charset="0"/>
              </a:rPr>
              <a:t>Face</a:t>
            </a:r>
            <a:r>
              <a:rPr lang="en-US" dirty="0" smtClean="0">
                <a:latin typeface="Segoe UI Light" panose="020B0502040204020203" pitchFamily="34" charset="0"/>
                <a:cs typeface="Segoe UI Light" panose="020B0502040204020203" pitchFamily="34" charset="0"/>
              </a:rPr>
              <a:t> | </a:t>
            </a:r>
            <a:r>
              <a:rPr lang="en-US" dirty="0" smtClean="0">
                <a:solidFill>
                  <a:schemeClr val="bg1">
                    <a:lumMod val="85000"/>
                  </a:schemeClr>
                </a:solidFill>
                <a:latin typeface="Segoe UI Light" panose="020B0502040204020203" pitchFamily="34" charset="0"/>
                <a:cs typeface="Segoe UI Light" panose="020B0502040204020203" pitchFamily="34" charset="0"/>
              </a:rPr>
              <a:t>HD Face</a:t>
            </a:r>
            <a:endParaRPr lang="en-US" dirty="0">
              <a:solidFill>
                <a:schemeClr val="bg1">
                  <a:lumMod val="85000"/>
                </a:schemeClr>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433" y="1650445"/>
            <a:ext cx="5068513" cy="327856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5621301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aseline="0" dirty="0" smtClean="0"/>
              <a:t>Welcome to Kinect</a:t>
            </a:r>
            <a:endParaRPr lang="en-US" dirty="0"/>
          </a:p>
        </p:txBody>
      </p:sp>
      <p:sp>
        <p:nvSpPr>
          <p:cNvPr id="7" name="Text Placeholder 3"/>
          <p:cNvSpPr txBox="1">
            <a:spLocks/>
          </p:cNvSpPr>
          <p:nvPr/>
        </p:nvSpPr>
        <p:spPr>
          <a:xfrm>
            <a:off x="270067" y="1048240"/>
            <a:ext cx="8629233" cy="5638440"/>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404040"/>
              </a:buClr>
              <a:buFont typeface="Arial" panose="020B0604020202020204" pitchFamily="34" charset="0"/>
              <a:buChar char="•"/>
            </a:pPr>
            <a:r>
              <a:rPr lang="en-US" sz="32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A new kind of Camera, that can see in 3D</a:t>
            </a:r>
          </a:p>
          <a:p>
            <a:pPr>
              <a:buClr>
                <a:srgbClr val="404040"/>
              </a:buClr>
              <a:buFont typeface="Arial" panose="020B0604020202020204" pitchFamily="34" charset="0"/>
              <a:buChar char="•"/>
            </a:pPr>
            <a:r>
              <a:rPr lang="en-US" sz="32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A traditional video camera</a:t>
            </a:r>
          </a:p>
          <a:p>
            <a:pPr>
              <a:buClr>
                <a:srgbClr val="404040"/>
              </a:buClr>
              <a:buFont typeface="Arial" panose="020B0604020202020204" pitchFamily="34" charset="0"/>
              <a:buChar char="•"/>
            </a:pPr>
            <a:r>
              <a:rPr lang="en-US" sz="32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A </a:t>
            </a:r>
            <a:r>
              <a:rPr lang="en-US" sz="3200" dirty="0" smtClean="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4-element </a:t>
            </a:r>
            <a:r>
              <a:rPr lang="en-US" sz="32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microphone </a:t>
            </a:r>
            <a:r>
              <a:rPr lang="en-US" sz="3200" dirty="0" smtClean="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array</a:t>
            </a:r>
          </a:p>
          <a:p>
            <a:pPr>
              <a:buClr>
                <a:srgbClr val="404040"/>
              </a:buClr>
              <a:buFont typeface="Arial" panose="020B0604020202020204" pitchFamily="34" charset="0"/>
              <a:buChar char="•"/>
            </a:pPr>
            <a:r>
              <a:rPr lang="en-US" sz="32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A powerful SDK which can:</a:t>
            </a:r>
          </a:p>
          <a:p>
            <a:pPr lvl="1">
              <a:buClr>
                <a:srgbClr val="404040"/>
              </a:buClr>
              <a:buFont typeface="Arial" panose="020B0604020202020204" pitchFamily="34" charset="0"/>
              <a:buChar char="•"/>
            </a:pPr>
            <a:r>
              <a:rPr lang="en-US" sz="24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Recognize that a person is in front of the </a:t>
            </a:r>
            <a:endParaRPr lang="en-US" sz="2400" dirty="0" smtClean="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endParaRPr>
          </a:p>
          <a:p>
            <a:pPr marL="336145" lvl="1" indent="0">
              <a:buClr>
                <a:srgbClr val="404040"/>
              </a:buClr>
              <a:buNone/>
            </a:pPr>
            <a:r>
              <a:rPr lang="en-US" sz="2400" dirty="0" smtClean="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   sensor</a:t>
            </a:r>
            <a:r>
              <a:rPr lang="en-US" sz="24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 and what position their body is </a:t>
            </a:r>
            <a:r>
              <a:rPr lang="en-US" sz="2400" dirty="0" smtClean="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in</a:t>
            </a:r>
          </a:p>
          <a:p>
            <a:pPr marL="336145" lvl="1" indent="0">
              <a:buClr>
                <a:srgbClr val="404040"/>
              </a:buClr>
              <a:buNone/>
            </a:pPr>
            <a:endParaRPr lang="en-US" sz="24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endParaRPr>
          </a:p>
          <a:p>
            <a:pPr lvl="1">
              <a:buClr>
                <a:srgbClr val="404040"/>
              </a:buClr>
              <a:buFont typeface="Arial" panose="020B0604020202020204" pitchFamily="34" charset="0"/>
              <a:buChar char="•"/>
            </a:pPr>
            <a:r>
              <a:rPr lang="en-US" sz="24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A software controllable </a:t>
            </a:r>
            <a:r>
              <a:rPr lang="en-US" sz="2400" dirty="0" smtClean="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directional</a:t>
            </a:r>
          </a:p>
          <a:p>
            <a:pPr marL="336145" lvl="1" indent="0">
              <a:buClr>
                <a:srgbClr val="404040"/>
              </a:buClr>
              <a:buNone/>
            </a:pPr>
            <a:r>
              <a:rPr lang="en-US" sz="24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 </a:t>
            </a:r>
            <a:r>
              <a:rPr lang="en-US" sz="2400" dirty="0" smtClean="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  microphone</a:t>
            </a:r>
            <a:r>
              <a:rPr lang="en-US" sz="24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 and speech recognition </a:t>
            </a:r>
            <a:r>
              <a:rPr lang="en-US" sz="2400" dirty="0" smtClean="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technology</a:t>
            </a:r>
          </a:p>
          <a:p>
            <a:pPr marL="336145" lvl="1" indent="0">
              <a:buClr>
                <a:srgbClr val="404040"/>
              </a:buClr>
              <a:buNone/>
            </a:pPr>
            <a:endParaRPr lang="en-US" sz="24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endParaRPr>
          </a:p>
          <a:p>
            <a:pPr lvl="1">
              <a:buClr>
                <a:srgbClr val="404040"/>
              </a:buClr>
              <a:buFont typeface="Arial" panose="020B0604020202020204" pitchFamily="34" charset="0"/>
              <a:buChar char="•"/>
            </a:pPr>
            <a:r>
              <a:rPr lang="en-US" sz="24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rPr>
              <a:t>And lots more</a:t>
            </a:r>
          </a:p>
          <a:p>
            <a:pPr>
              <a:buClr>
                <a:srgbClr val="404040"/>
              </a:buClr>
              <a:buFont typeface="Arial" panose="020B0604020202020204" pitchFamily="34" charset="0"/>
              <a:buChar char="•"/>
            </a:pPr>
            <a:endParaRPr lang="en-US" sz="3200" dirty="0">
              <a:gradFill>
                <a:gsLst>
                  <a:gs pos="1250">
                    <a:srgbClr val="404040"/>
                  </a:gs>
                  <a:gs pos="100000">
                    <a:srgbClr val="404040"/>
                  </a:gs>
                </a:gsLst>
                <a:lin ang="5400000" scaled="0"/>
              </a:gradFill>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a:blip r:embed="rId3"/>
          <a:stretch>
            <a:fillRect/>
          </a:stretch>
        </p:blipFill>
        <p:spPr>
          <a:xfrm>
            <a:off x="6563372" y="2164724"/>
            <a:ext cx="5340574" cy="2528552"/>
          </a:xfrm>
          <a:prstGeom prst="rect">
            <a:avLst/>
          </a:prstGeom>
        </p:spPr>
      </p:pic>
    </p:spTree>
    <p:extLst>
      <p:ext uri="{BB962C8B-B14F-4D97-AF65-F5344CB8AC3E}">
        <p14:creationId xmlns:p14="http://schemas.microsoft.com/office/powerpoint/2010/main" val="294128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
                                            <p:txEl>
                                              <p:pRg st="8" end="8"/>
                                            </p:txEl>
                                          </p:spTgt>
                                        </p:tgtEl>
                                        <p:attrNameLst>
                                          <p:attrName>style.visibility</p:attrName>
                                        </p:attrNameLst>
                                      </p:cBhvr>
                                      <p:to>
                                        <p:strVal val="visible"/>
                                      </p:to>
                                    </p:set>
                                    <p:animEffect transition="in" filter="fade">
                                      <p:cBhvr>
                                        <p:cTn id="38" dur="500"/>
                                        <p:tgtEl>
                                          <p:spTgt spid="7">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animEffect transition="in" filter="fade">
                                      <p:cBhvr>
                                        <p:cTn id="43"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7834846" cy="1063487"/>
          </a:xfrm>
        </p:spPr>
        <p:txBody>
          <a:bodyPr/>
          <a:lstStyle/>
          <a:p>
            <a:r>
              <a:rPr lang="en-US" dirty="0" smtClean="0"/>
              <a:t>Fusion</a:t>
            </a:r>
            <a:endParaRPr lang="en-US" dirty="0"/>
          </a:p>
        </p:txBody>
      </p:sp>
      <p:sp>
        <p:nvSpPr>
          <p:cNvPr id="3" name="Content Placeholder 2"/>
          <p:cNvSpPr>
            <a:spLocks noGrp="1"/>
          </p:cNvSpPr>
          <p:nvPr>
            <p:ph sz="quarter" idx="10"/>
          </p:nvPr>
        </p:nvSpPr>
        <p:spPr>
          <a:xfrm>
            <a:off x="379514" y="713958"/>
            <a:ext cx="11525250" cy="531744"/>
          </a:xfrm>
        </p:spPr>
        <p:txBody>
          <a:bodyPr/>
          <a:lstStyle/>
          <a:p>
            <a:pPr marL="0" indent="0">
              <a:buNone/>
            </a:pPr>
            <a:r>
              <a:rPr lang="en-US" sz="2400" dirty="0" smtClean="0">
                <a:solidFill>
                  <a:srgbClr val="1F497D"/>
                </a:solidFill>
              </a:rPr>
              <a:t>Option 2: Do it Yourself!</a:t>
            </a:r>
            <a:endParaRPr lang="en-US" sz="2400" dirty="0">
              <a:solidFill>
                <a:srgbClr val="1F497D"/>
              </a:solidFill>
            </a:endParaRPr>
          </a:p>
        </p:txBody>
      </p:sp>
      <p:sp>
        <p:nvSpPr>
          <p:cNvPr id="4" name="Rectangle 13"/>
          <p:cNvSpPr/>
          <p:nvPr/>
        </p:nvSpPr>
        <p:spPr>
          <a:xfrm>
            <a:off x="8074253" y="2993211"/>
            <a:ext cx="1989182" cy="2048401"/>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rgbClr val="2683C6">
              <a:lumMod val="60000"/>
              <a:lumOff val="40000"/>
            </a:srgbClr>
          </a:solidFill>
          <a:ln w="12700" cap="flat" cmpd="sng" algn="ctr">
            <a:noFill/>
            <a:prstDash val="solid"/>
          </a:ln>
          <a:effectLst/>
        </p:spPr>
        <p:txBody>
          <a:bodyPr lIns="36000" tIns="36000" rIns="36000" bIns="36000"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344068"/>
              </a:solidFill>
              <a:effectLst/>
              <a:uLnTx/>
              <a:uFillTx/>
              <a:latin typeface="Segoe UI"/>
              <a:ea typeface="+mn-ea"/>
              <a:cs typeface="+mn-cs"/>
            </a:endParaRPr>
          </a:p>
        </p:txBody>
      </p:sp>
      <p:sp>
        <p:nvSpPr>
          <p:cNvPr id="5" name="Rectangle 13"/>
          <p:cNvSpPr/>
          <p:nvPr/>
        </p:nvSpPr>
        <p:spPr>
          <a:xfrm>
            <a:off x="5151805" y="2993211"/>
            <a:ext cx="1989182" cy="2048401"/>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ysClr val="windowText" lastClr="000000">
              <a:lumMod val="65000"/>
              <a:lumOff val="35000"/>
            </a:sysClr>
          </a:solidFill>
          <a:ln w="12700" cap="flat" cmpd="sng" algn="ctr">
            <a:noFill/>
            <a:prstDash val="solid"/>
          </a:ln>
          <a:effectLst/>
        </p:spPr>
        <p:txBody>
          <a:bodyPr lIns="36000" tIns="36000" rIns="36000" bIns="36000"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344068"/>
              </a:solidFill>
              <a:effectLst/>
              <a:uLnTx/>
              <a:uFillTx/>
              <a:latin typeface="Segoe UI"/>
              <a:ea typeface="+mn-ea"/>
              <a:cs typeface="+mn-cs"/>
            </a:endParaRPr>
          </a:p>
        </p:txBody>
      </p:sp>
      <p:sp>
        <p:nvSpPr>
          <p:cNvPr id="6" name="Rectangle 13"/>
          <p:cNvSpPr/>
          <p:nvPr/>
        </p:nvSpPr>
        <p:spPr>
          <a:xfrm>
            <a:off x="2229357" y="2993211"/>
            <a:ext cx="1989182" cy="2048401"/>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rgbClr val="1CADE4">
              <a:lumMod val="40000"/>
              <a:lumOff val="60000"/>
            </a:srgbClr>
          </a:solidFill>
          <a:ln w="12700" cap="flat" cmpd="sng" algn="ctr">
            <a:noFill/>
            <a:prstDash val="solid"/>
          </a:ln>
          <a:effectLst/>
        </p:spPr>
        <p:txBody>
          <a:bodyPr lIns="36000" tIns="36000" rIns="36000" bIns="36000"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344068"/>
              </a:solidFill>
              <a:effectLst/>
              <a:uLnTx/>
              <a:uFillTx/>
              <a:latin typeface="Segoe UI"/>
              <a:ea typeface="+mn-ea"/>
              <a:cs typeface="+mn-cs"/>
            </a:endParaRPr>
          </a:p>
        </p:txBody>
      </p:sp>
      <p:grpSp>
        <p:nvGrpSpPr>
          <p:cNvPr id="7" name="Group 6"/>
          <p:cNvGrpSpPr/>
          <p:nvPr/>
        </p:nvGrpSpPr>
        <p:grpSpPr>
          <a:xfrm>
            <a:off x="379514" y="2634201"/>
            <a:ext cx="2766420" cy="2766420"/>
            <a:chOff x="710751" y="1691640"/>
            <a:chExt cx="2241396" cy="2241396"/>
          </a:xfrm>
        </p:grpSpPr>
        <p:sp>
          <p:nvSpPr>
            <p:cNvPr id="8" name="Oval 7"/>
            <p:cNvSpPr/>
            <p:nvPr/>
          </p:nvSpPr>
          <p:spPr>
            <a:xfrm>
              <a:off x="710751" y="1691640"/>
              <a:ext cx="2241396" cy="2241396"/>
            </a:xfrm>
            <a:prstGeom prst="ellipse">
              <a:avLst/>
            </a:prstGeom>
            <a:solidFill>
              <a:srgbClr val="D9E0E6"/>
            </a:solidFill>
            <a:ln w="19050" cap="flat" cmpd="sng" algn="ctr">
              <a:solidFill>
                <a:sysClr val="window" lastClr="FFFFFF"/>
              </a:solidFill>
              <a:prstDash val="solid"/>
            </a:ln>
            <a:effectLst/>
          </p:spPr>
          <p:txBody>
            <a:bodyPr lIns="36000" tIns="36000" rIns="36000" bIns="36000"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344068"/>
                </a:solidFill>
                <a:effectLst/>
                <a:uLnTx/>
                <a:uFillTx/>
                <a:latin typeface="Segoe UI"/>
                <a:ea typeface="+mn-ea"/>
                <a:cs typeface="+mn-cs"/>
              </a:endParaRPr>
            </a:p>
          </p:txBody>
        </p:sp>
        <p:sp>
          <p:nvSpPr>
            <p:cNvPr id="9" name="Rectangle 8"/>
            <p:cNvSpPr/>
            <p:nvPr/>
          </p:nvSpPr>
          <p:spPr>
            <a:xfrm>
              <a:off x="1384314" y="1948359"/>
              <a:ext cx="1352008" cy="1633342"/>
            </a:xfrm>
            <a:prstGeom prst="rect">
              <a:avLst/>
            </a:prstGeom>
          </p:spPr>
          <p:txBody>
            <a:bodyPr wrap="square" lIns="0" tIns="0" rIns="0" bIns="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Segoe UI"/>
                </a:rPr>
                <a:t>Alignment</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smtClean="0">
                  <a:ln>
                    <a:noFill/>
                  </a:ln>
                  <a:solidFill>
                    <a:prstClr val="black"/>
                  </a:solidFill>
                  <a:effectLst/>
                  <a:uLnTx/>
                  <a:uFillTx/>
                  <a:latin typeface="Segoe UI"/>
                </a:rPr>
                <a:t>Performs “Iterative</a:t>
              </a:r>
              <a:r>
                <a:rPr kumimoji="0" lang="en-US" sz="1300" b="0" i="0" u="none" strike="noStrike" kern="0" cap="none" spc="0" normalizeH="0" noProof="0" dirty="0" smtClean="0">
                  <a:ln>
                    <a:noFill/>
                  </a:ln>
                  <a:solidFill>
                    <a:prstClr val="black"/>
                  </a:solidFill>
                  <a:effectLst/>
                  <a:uLnTx/>
                  <a:uFillTx/>
                  <a:latin typeface="Segoe UI"/>
                </a:rPr>
                <a:t> Closest Point” between the two point clouds</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0" baseline="0" dirty="0" smtClean="0">
                  <a:solidFill>
                    <a:prstClr val="black"/>
                  </a:solidFill>
                  <a:latin typeface="Segoe UI"/>
                </a:rPr>
                <a:t>Frame</a:t>
              </a:r>
              <a:r>
                <a:rPr lang="en-US" sz="1300" kern="0" dirty="0" smtClean="0">
                  <a:solidFill>
                    <a:prstClr val="black"/>
                  </a:solidFill>
                  <a:latin typeface="Segoe UI"/>
                </a:rPr>
                <a:t> by frame operation within a known space</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smtClean="0">
                  <a:ln>
                    <a:noFill/>
                  </a:ln>
                  <a:solidFill>
                    <a:prstClr val="black"/>
                  </a:solidFill>
                  <a:effectLst/>
                  <a:uLnTx/>
                  <a:uFillTx/>
                  <a:latin typeface="Segoe UI"/>
                </a:rPr>
                <a:t>Utilizes</a:t>
              </a:r>
              <a:r>
                <a:rPr kumimoji="0" lang="en-US" sz="1300" b="0" i="0" u="none" strike="noStrike" kern="0" cap="none" spc="0" normalizeH="0" noProof="0" dirty="0" smtClean="0">
                  <a:ln>
                    <a:noFill/>
                  </a:ln>
                  <a:solidFill>
                    <a:prstClr val="black"/>
                  </a:solidFill>
                  <a:effectLst/>
                  <a:uLnTx/>
                  <a:uFillTx/>
                  <a:latin typeface="Segoe UI"/>
                </a:rPr>
                <a:t> robust camera tracking</a:t>
              </a:r>
              <a:endParaRPr kumimoji="0" lang="en-US" sz="1300" b="0" i="0" u="none" strike="noStrike" kern="0" cap="none" spc="0" normalizeH="0" baseline="0" noProof="0" dirty="0" smtClean="0">
                <a:ln>
                  <a:noFill/>
                </a:ln>
                <a:solidFill>
                  <a:prstClr val="black"/>
                </a:solidFill>
                <a:effectLst/>
                <a:uLnTx/>
                <a:uFillTx/>
                <a:latin typeface="Segoe UI"/>
              </a:endParaRPr>
            </a:p>
          </p:txBody>
        </p:sp>
        <p:sp>
          <p:nvSpPr>
            <p:cNvPr id="10" name="TextBox 9"/>
            <p:cNvSpPr txBox="1"/>
            <p:nvPr/>
          </p:nvSpPr>
          <p:spPr>
            <a:xfrm>
              <a:off x="817451" y="2301511"/>
              <a:ext cx="631825" cy="1088366"/>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6600" b="0" i="0" u="none" strike="noStrike" kern="0" cap="none" spc="0" normalizeH="0" baseline="0" noProof="0" dirty="0" smtClean="0">
                  <a:ln>
                    <a:noFill/>
                  </a:ln>
                  <a:solidFill>
                    <a:prstClr val="black"/>
                  </a:solidFill>
                  <a:effectLst/>
                  <a:uLnTx/>
                  <a:uFillTx/>
                  <a:latin typeface="Segoe UI"/>
                </a:rPr>
                <a:t>1</a:t>
              </a:r>
            </a:p>
          </p:txBody>
        </p:sp>
        <p:cxnSp>
          <p:nvCxnSpPr>
            <p:cNvPr id="11" name="Straight Connector 10"/>
            <p:cNvCxnSpPr/>
            <p:nvPr/>
          </p:nvCxnSpPr>
          <p:spPr>
            <a:xfrm flipH="1">
              <a:off x="1271108" y="1948359"/>
              <a:ext cx="184" cy="1573136"/>
            </a:xfrm>
            <a:prstGeom prst="line">
              <a:avLst/>
            </a:prstGeom>
            <a:noFill/>
            <a:ln w="6350" cap="flat" cmpd="sng" algn="ctr">
              <a:solidFill>
                <a:sysClr val="windowText" lastClr="000000"/>
              </a:solidFill>
              <a:prstDash val="solid"/>
              <a:headEnd type="none"/>
              <a:tailEnd type="none"/>
            </a:ln>
            <a:effectLst/>
          </p:spPr>
        </p:cxnSp>
      </p:grpSp>
      <p:grpSp>
        <p:nvGrpSpPr>
          <p:cNvPr id="12" name="Group 11"/>
          <p:cNvGrpSpPr/>
          <p:nvPr/>
        </p:nvGrpSpPr>
        <p:grpSpPr>
          <a:xfrm>
            <a:off x="3301962" y="2634201"/>
            <a:ext cx="2766420" cy="2766420"/>
            <a:chOff x="710751" y="1691641"/>
            <a:chExt cx="2241396" cy="2241396"/>
          </a:xfrm>
        </p:grpSpPr>
        <p:sp>
          <p:nvSpPr>
            <p:cNvPr id="13" name="Oval 12"/>
            <p:cNvSpPr/>
            <p:nvPr/>
          </p:nvSpPr>
          <p:spPr>
            <a:xfrm>
              <a:off x="710751" y="1691641"/>
              <a:ext cx="2241396" cy="2241396"/>
            </a:xfrm>
            <a:prstGeom prst="ellipse">
              <a:avLst/>
            </a:prstGeom>
            <a:solidFill>
              <a:srgbClr val="1CADE4"/>
            </a:solidFill>
            <a:ln w="19050" cap="flat" cmpd="sng" algn="ctr">
              <a:solidFill>
                <a:sysClr val="window" lastClr="FFFFFF"/>
              </a:solidFill>
              <a:prstDash val="solid"/>
            </a:ln>
            <a:effectLst/>
          </p:spPr>
          <p:txBody>
            <a:bodyPr lIns="36000" tIns="36000" rIns="36000" bIns="36000"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344068"/>
                </a:solidFill>
                <a:effectLst/>
                <a:uLnTx/>
                <a:uFillTx/>
                <a:latin typeface="Segoe UI"/>
                <a:ea typeface="+mn-ea"/>
                <a:cs typeface="+mn-cs"/>
              </a:endParaRPr>
            </a:p>
          </p:txBody>
        </p:sp>
        <p:sp>
          <p:nvSpPr>
            <p:cNvPr id="14" name="Rectangle 13"/>
            <p:cNvSpPr/>
            <p:nvPr/>
          </p:nvSpPr>
          <p:spPr>
            <a:xfrm>
              <a:off x="1391953" y="1977583"/>
              <a:ext cx="1352008" cy="1471256"/>
            </a:xfrm>
            <a:prstGeom prst="rect">
              <a:avLst/>
            </a:prstGeom>
          </p:spPr>
          <p:txBody>
            <a:bodyPr wrap="square" lIns="0" tIns="0" rIns="0" bIns="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Segoe UI"/>
                </a:rPr>
                <a:t>Integration</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smtClean="0">
                  <a:ln>
                    <a:noFill/>
                  </a:ln>
                  <a:solidFill>
                    <a:prstClr val="white"/>
                  </a:solidFill>
                  <a:effectLst/>
                  <a:uLnTx/>
                  <a:uFillTx/>
                  <a:latin typeface="Segoe UI"/>
                </a:rPr>
                <a:t>Performs</a:t>
              </a:r>
              <a:r>
                <a:rPr kumimoji="0" lang="en-US" sz="1300" b="0" i="0" u="none" strike="noStrike" kern="0" cap="none" spc="0" normalizeH="0" noProof="0" dirty="0" smtClean="0">
                  <a:ln>
                    <a:noFill/>
                  </a:ln>
                  <a:solidFill>
                    <a:prstClr val="white"/>
                  </a:solidFill>
                  <a:effectLst/>
                  <a:uLnTx/>
                  <a:uFillTx/>
                  <a:latin typeface="Segoe UI"/>
                </a:rPr>
                <a:t> initial </a:t>
              </a:r>
              <a:r>
                <a:rPr kumimoji="0" lang="en-US" sz="1300" b="0" i="0" u="none" strike="noStrike" kern="0" cap="none" spc="0" normalizeH="0" noProof="0" dirty="0" err="1" smtClean="0">
                  <a:ln>
                    <a:noFill/>
                  </a:ln>
                  <a:solidFill>
                    <a:prstClr val="white"/>
                  </a:solidFill>
                  <a:effectLst/>
                  <a:uLnTx/>
                  <a:uFillTx/>
                  <a:latin typeface="Segoe UI"/>
                </a:rPr>
                <a:t>WorldToCamera</a:t>
              </a:r>
              <a:r>
                <a:rPr kumimoji="0" lang="en-US" sz="1300" b="0" i="0" u="none" strike="noStrike" kern="0" cap="none" spc="0" normalizeH="0" noProof="0" dirty="0" smtClean="0">
                  <a:ln>
                    <a:noFill/>
                  </a:ln>
                  <a:solidFill>
                    <a:prstClr val="white"/>
                  </a:solidFill>
                  <a:effectLst/>
                  <a:uLnTx/>
                  <a:uFillTx/>
                  <a:latin typeface="Segoe UI"/>
                </a:rPr>
                <a:t> transform</a:t>
              </a:r>
              <a:endParaRPr kumimoji="0" lang="en-US" sz="1300" b="0" i="0" u="none" strike="noStrike" kern="0" cap="none" spc="0" normalizeH="0" baseline="0" noProof="0" dirty="0" smtClean="0">
                <a:ln>
                  <a:noFill/>
                </a:ln>
                <a:solidFill>
                  <a:prstClr val="white"/>
                </a:solidFill>
                <a:effectLst/>
                <a:uLnTx/>
                <a:uFillTx/>
                <a:latin typeface="Segoe UI"/>
              </a:endParaRP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smtClean="0">
                  <a:ln>
                    <a:noFill/>
                  </a:ln>
                  <a:solidFill>
                    <a:prstClr val="white"/>
                  </a:solidFill>
                  <a:effectLst/>
                  <a:uLnTx/>
                  <a:uFillTx/>
                  <a:latin typeface="Segoe UI"/>
                </a:rPr>
                <a:t>Given a known</a:t>
              </a:r>
              <a:r>
                <a:rPr kumimoji="0" lang="en-US" sz="1300" b="0" i="0" u="none" strike="noStrike" kern="0" cap="none" spc="0" normalizeH="0" noProof="0" dirty="0" smtClean="0">
                  <a:ln>
                    <a:noFill/>
                  </a:ln>
                  <a:solidFill>
                    <a:prstClr val="white"/>
                  </a:solidFill>
                  <a:effectLst/>
                  <a:uLnTx/>
                  <a:uFillTx/>
                  <a:latin typeface="Segoe UI"/>
                </a:rPr>
                <a:t> world position</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0" baseline="0" dirty="0" smtClean="0">
                  <a:solidFill>
                    <a:prstClr val="white"/>
                  </a:solidFill>
                  <a:latin typeface="Segoe UI"/>
                </a:rPr>
                <a:t>Integrates</a:t>
              </a:r>
              <a:r>
                <a:rPr lang="en-US" sz="1300" kern="0" dirty="0" smtClean="0">
                  <a:solidFill>
                    <a:prstClr val="white"/>
                  </a:solidFill>
                  <a:latin typeface="Segoe UI"/>
                </a:rPr>
                <a:t> the depth at each voxel with each integration</a:t>
              </a:r>
              <a:endParaRPr kumimoji="0" lang="en-US" sz="1300" b="0" i="0" u="none" strike="noStrike" kern="0" cap="none" spc="0" normalizeH="0" baseline="0" noProof="0" dirty="0" smtClean="0">
                <a:ln>
                  <a:noFill/>
                </a:ln>
                <a:solidFill>
                  <a:prstClr val="white"/>
                </a:solidFill>
                <a:effectLst/>
                <a:uLnTx/>
                <a:uFillTx/>
                <a:latin typeface="Segoe UI"/>
              </a:endParaRPr>
            </a:p>
          </p:txBody>
        </p:sp>
        <p:sp>
          <p:nvSpPr>
            <p:cNvPr id="15" name="TextBox 14"/>
            <p:cNvSpPr txBox="1"/>
            <p:nvPr/>
          </p:nvSpPr>
          <p:spPr>
            <a:xfrm>
              <a:off x="817451" y="2301511"/>
              <a:ext cx="631825" cy="881811"/>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6600" b="0" i="0" u="none" strike="noStrike" kern="0" cap="none" spc="0" normalizeH="0" baseline="0" noProof="0" dirty="0" smtClean="0">
                  <a:ln>
                    <a:noFill/>
                  </a:ln>
                  <a:solidFill>
                    <a:prstClr val="white"/>
                  </a:solidFill>
                  <a:effectLst/>
                  <a:uLnTx/>
                  <a:uFillTx/>
                  <a:latin typeface="Segoe UI"/>
                </a:rPr>
                <a:t>2</a:t>
              </a:r>
            </a:p>
          </p:txBody>
        </p:sp>
        <p:cxnSp>
          <p:nvCxnSpPr>
            <p:cNvPr id="16" name="Straight Connector 15"/>
            <p:cNvCxnSpPr/>
            <p:nvPr/>
          </p:nvCxnSpPr>
          <p:spPr>
            <a:xfrm flipH="1">
              <a:off x="1271108" y="1948359"/>
              <a:ext cx="184" cy="1573136"/>
            </a:xfrm>
            <a:prstGeom prst="line">
              <a:avLst/>
            </a:prstGeom>
            <a:noFill/>
            <a:ln w="6350" cap="flat" cmpd="sng" algn="ctr">
              <a:solidFill>
                <a:sysClr val="window" lastClr="FFFFFF"/>
              </a:solidFill>
              <a:prstDash val="solid"/>
              <a:headEnd type="none"/>
              <a:tailEnd type="none"/>
            </a:ln>
            <a:effectLst/>
          </p:spPr>
        </p:cxnSp>
      </p:grpSp>
      <p:grpSp>
        <p:nvGrpSpPr>
          <p:cNvPr id="17" name="Group 16"/>
          <p:cNvGrpSpPr/>
          <p:nvPr/>
        </p:nvGrpSpPr>
        <p:grpSpPr>
          <a:xfrm>
            <a:off x="6224410" y="2634201"/>
            <a:ext cx="2766420" cy="2766420"/>
            <a:chOff x="710751" y="1691641"/>
            <a:chExt cx="2241396" cy="2241396"/>
          </a:xfrm>
        </p:grpSpPr>
        <p:sp>
          <p:nvSpPr>
            <p:cNvPr id="18" name="Oval 17"/>
            <p:cNvSpPr/>
            <p:nvPr/>
          </p:nvSpPr>
          <p:spPr>
            <a:xfrm>
              <a:off x="710751" y="1691641"/>
              <a:ext cx="2241396" cy="2241396"/>
            </a:xfrm>
            <a:prstGeom prst="ellipse">
              <a:avLst/>
            </a:prstGeom>
            <a:solidFill>
              <a:sysClr val="windowText" lastClr="000000">
                <a:lumMod val="85000"/>
                <a:lumOff val="15000"/>
              </a:sysClr>
            </a:solidFill>
            <a:ln w="19050" cap="flat" cmpd="sng" algn="ctr">
              <a:solidFill>
                <a:sysClr val="window" lastClr="FFFFFF"/>
              </a:solidFill>
              <a:prstDash val="solid"/>
            </a:ln>
            <a:effectLst/>
          </p:spPr>
          <p:txBody>
            <a:bodyPr lIns="36000" tIns="36000" rIns="36000" bIns="36000"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344068"/>
                </a:solidFill>
                <a:effectLst/>
                <a:uLnTx/>
                <a:uFillTx/>
                <a:latin typeface="Segoe UI"/>
                <a:ea typeface="+mn-ea"/>
                <a:cs typeface="+mn-cs"/>
              </a:endParaRPr>
            </a:p>
          </p:txBody>
        </p:sp>
        <p:sp>
          <p:nvSpPr>
            <p:cNvPr id="19" name="Rectangle 18"/>
            <p:cNvSpPr/>
            <p:nvPr/>
          </p:nvSpPr>
          <p:spPr>
            <a:xfrm>
              <a:off x="1391953" y="1977583"/>
              <a:ext cx="1352008" cy="1159549"/>
            </a:xfrm>
            <a:prstGeom prst="rect">
              <a:avLst/>
            </a:prstGeom>
          </p:spPr>
          <p:txBody>
            <a:bodyPr wrap="square" lIns="0" tIns="0" rIns="0" bIns="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Segoe UI"/>
                </a:rPr>
                <a:t>Voxel Representation</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smtClean="0">
                  <a:ln>
                    <a:noFill/>
                  </a:ln>
                  <a:solidFill>
                    <a:prstClr val="white"/>
                  </a:solidFill>
                  <a:effectLst/>
                  <a:uLnTx/>
                  <a:uFillTx/>
                  <a:latin typeface="Segoe UI"/>
                </a:rPr>
                <a:t>Each voxel</a:t>
              </a:r>
              <a:r>
                <a:rPr kumimoji="0" lang="en-US" sz="1300" b="0" i="0" u="none" strike="noStrike" kern="0" cap="none" spc="0" normalizeH="0" noProof="0" dirty="0" smtClean="0">
                  <a:ln>
                    <a:noFill/>
                  </a:ln>
                  <a:solidFill>
                    <a:prstClr val="white"/>
                  </a:solidFill>
                  <a:effectLst/>
                  <a:uLnTx/>
                  <a:uFillTx/>
                  <a:latin typeface="Segoe UI"/>
                </a:rPr>
                <a:t> stores the data of the closest surface</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0" noProof="0" dirty="0" smtClean="0">
                  <a:solidFill>
                    <a:prstClr val="white"/>
                  </a:solidFill>
                  <a:latin typeface="Segoe UI"/>
                </a:rPr>
                <a:t>Defines the surfaces in a given space</a:t>
              </a:r>
              <a:endParaRPr kumimoji="0" lang="en-US" sz="1300" b="0" i="0" u="none" strike="noStrike" kern="0" cap="none" spc="0" normalizeH="0" baseline="0" noProof="0" dirty="0" smtClean="0">
                <a:ln>
                  <a:noFill/>
                </a:ln>
                <a:solidFill>
                  <a:prstClr val="white"/>
                </a:solidFill>
                <a:effectLst/>
                <a:uLnTx/>
                <a:uFillTx/>
                <a:latin typeface="Segoe UI"/>
              </a:endParaRPr>
            </a:p>
          </p:txBody>
        </p:sp>
        <p:sp>
          <p:nvSpPr>
            <p:cNvPr id="20" name="TextBox 19"/>
            <p:cNvSpPr txBox="1"/>
            <p:nvPr/>
          </p:nvSpPr>
          <p:spPr>
            <a:xfrm>
              <a:off x="817451" y="2301511"/>
              <a:ext cx="631825" cy="881811"/>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6600" b="0" i="0" u="none" strike="noStrike" kern="0" cap="none" spc="0" normalizeH="0" baseline="0" noProof="0" dirty="0" smtClean="0">
                  <a:ln>
                    <a:noFill/>
                  </a:ln>
                  <a:solidFill>
                    <a:prstClr val="white"/>
                  </a:solidFill>
                  <a:effectLst/>
                  <a:uLnTx/>
                  <a:uFillTx/>
                  <a:latin typeface="Segoe UI"/>
                </a:rPr>
                <a:t>3</a:t>
              </a:r>
            </a:p>
          </p:txBody>
        </p:sp>
        <p:cxnSp>
          <p:nvCxnSpPr>
            <p:cNvPr id="21" name="Straight Connector 20"/>
            <p:cNvCxnSpPr/>
            <p:nvPr/>
          </p:nvCxnSpPr>
          <p:spPr>
            <a:xfrm flipH="1">
              <a:off x="1271108" y="1948359"/>
              <a:ext cx="184" cy="1573136"/>
            </a:xfrm>
            <a:prstGeom prst="line">
              <a:avLst/>
            </a:prstGeom>
            <a:noFill/>
            <a:ln w="6350" cap="flat" cmpd="sng" algn="ctr">
              <a:solidFill>
                <a:sysClr val="window" lastClr="FFFFFF"/>
              </a:solidFill>
              <a:prstDash val="solid"/>
              <a:headEnd type="none"/>
              <a:tailEnd type="none"/>
            </a:ln>
            <a:effectLst/>
          </p:spPr>
        </p:cxnSp>
      </p:grpSp>
      <p:grpSp>
        <p:nvGrpSpPr>
          <p:cNvPr id="22" name="Group 21"/>
          <p:cNvGrpSpPr/>
          <p:nvPr/>
        </p:nvGrpSpPr>
        <p:grpSpPr>
          <a:xfrm>
            <a:off x="9146859" y="2634201"/>
            <a:ext cx="2766420" cy="2766420"/>
            <a:chOff x="710751" y="1691640"/>
            <a:chExt cx="2241396" cy="2241396"/>
          </a:xfrm>
        </p:grpSpPr>
        <p:sp>
          <p:nvSpPr>
            <p:cNvPr id="23" name="Oval 22"/>
            <p:cNvSpPr/>
            <p:nvPr/>
          </p:nvSpPr>
          <p:spPr>
            <a:xfrm>
              <a:off x="710751" y="1691640"/>
              <a:ext cx="2241396" cy="2241396"/>
            </a:xfrm>
            <a:prstGeom prst="ellipse">
              <a:avLst/>
            </a:prstGeom>
            <a:solidFill>
              <a:srgbClr val="2683C6"/>
            </a:solidFill>
            <a:ln w="19050" cap="flat" cmpd="sng" algn="ctr">
              <a:solidFill>
                <a:sysClr val="window" lastClr="FFFFFF"/>
              </a:solidFill>
              <a:prstDash val="solid"/>
            </a:ln>
            <a:effectLst/>
          </p:spPr>
          <p:txBody>
            <a:bodyPr lIns="36000" tIns="36000" rIns="36000" bIns="36000"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344068"/>
                </a:solidFill>
                <a:effectLst/>
                <a:uLnTx/>
                <a:uFillTx/>
                <a:latin typeface="Segoe UI"/>
                <a:ea typeface="+mn-ea"/>
                <a:cs typeface="+mn-cs"/>
              </a:endParaRPr>
            </a:p>
          </p:txBody>
        </p:sp>
        <p:sp>
          <p:nvSpPr>
            <p:cNvPr id="24" name="Rectangle 23"/>
            <p:cNvSpPr/>
            <p:nvPr/>
          </p:nvSpPr>
          <p:spPr>
            <a:xfrm>
              <a:off x="1384314" y="1948359"/>
              <a:ext cx="1352008" cy="1483724"/>
            </a:xfrm>
            <a:prstGeom prst="rect">
              <a:avLst/>
            </a:prstGeom>
          </p:spPr>
          <p:txBody>
            <a:bodyPr wrap="square" lIns="0" tIns="0" rIns="0" bIns="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Segoe UI"/>
                </a:rPr>
                <a:t>Mesh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Segoe UI"/>
                </a:rPr>
                <a:t>Reconstruction</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smtClean="0">
                  <a:ln>
                    <a:noFill/>
                  </a:ln>
                  <a:solidFill>
                    <a:prstClr val="white"/>
                  </a:solidFill>
                  <a:effectLst/>
                  <a:uLnTx/>
                  <a:uFillTx/>
                  <a:latin typeface="Segoe UI"/>
                </a:rPr>
                <a:t>Marching</a:t>
              </a:r>
              <a:r>
                <a:rPr kumimoji="0" lang="en-US" sz="1300" b="0" i="0" u="none" strike="noStrike" kern="0" cap="none" spc="0" normalizeH="0" noProof="0" dirty="0" smtClean="0">
                  <a:ln>
                    <a:noFill/>
                  </a:ln>
                  <a:solidFill>
                    <a:prstClr val="white"/>
                  </a:solidFill>
                  <a:effectLst/>
                  <a:uLnTx/>
                  <a:uFillTx/>
                  <a:latin typeface="Segoe UI"/>
                </a:rPr>
                <a:t> cubes creates the triangle based mesh</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0" noProof="0" dirty="0" smtClean="0">
                  <a:solidFill>
                    <a:prstClr val="white"/>
                  </a:solidFill>
                  <a:latin typeface="Segoe UI"/>
                </a:rPr>
                <a:t>Mesh provides standard outputs (i.e., </a:t>
              </a:r>
              <a:r>
                <a:rPr lang="en-US" sz="1300" kern="0" noProof="0" dirty="0" err="1" smtClean="0">
                  <a:solidFill>
                    <a:prstClr val="white"/>
                  </a:solidFill>
                  <a:latin typeface="Segoe UI"/>
                </a:rPr>
                <a:t>numTriangles</a:t>
              </a:r>
              <a:r>
                <a:rPr lang="en-US" sz="1300" kern="0" noProof="0" dirty="0" smtClean="0">
                  <a:solidFill>
                    <a:prstClr val="white"/>
                  </a:solidFill>
                  <a:latin typeface="Segoe UI"/>
                </a:rPr>
                <a:t>, color, etc.)</a:t>
              </a:r>
              <a:endParaRPr kumimoji="0" lang="en-US" sz="1300" b="0" i="0" u="none" strike="noStrike" kern="0" cap="none" spc="0" normalizeH="0" baseline="0" noProof="0" dirty="0" smtClean="0">
                <a:ln>
                  <a:noFill/>
                </a:ln>
                <a:solidFill>
                  <a:prstClr val="white"/>
                </a:solidFill>
                <a:effectLst/>
                <a:uLnTx/>
                <a:uFillTx/>
                <a:latin typeface="Segoe UI"/>
              </a:endParaRPr>
            </a:p>
          </p:txBody>
        </p:sp>
        <p:sp>
          <p:nvSpPr>
            <p:cNvPr id="25" name="TextBox 24"/>
            <p:cNvSpPr txBox="1"/>
            <p:nvPr/>
          </p:nvSpPr>
          <p:spPr>
            <a:xfrm>
              <a:off x="817451" y="2301511"/>
              <a:ext cx="631825" cy="881811"/>
            </a:xfrm>
            <a:prstGeom prst="rect">
              <a:avLst/>
            </a:prstGeom>
            <a:noFill/>
          </p:spPr>
          <p:txBody>
            <a:bodyPr wrap="squar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6600" b="0" i="0" u="none" strike="noStrike" kern="0" cap="none" spc="0" normalizeH="0" baseline="0" noProof="0" dirty="0" smtClean="0">
                  <a:ln>
                    <a:noFill/>
                  </a:ln>
                  <a:solidFill>
                    <a:prstClr val="white"/>
                  </a:solidFill>
                  <a:effectLst/>
                  <a:uLnTx/>
                  <a:uFillTx/>
                  <a:latin typeface="Segoe UI"/>
                </a:rPr>
                <a:t>4</a:t>
              </a:r>
            </a:p>
          </p:txBody>
        </p:sp>
        <p:cxnSp>
          <p:nvCxnSpPr>
            <p:cNvPr id="26" name="Straight Connector 25"/>
            <p:cNvCxnSpPr/>
            <p:nvPr/>
          </p:nvCxnSpPr>
          <p:spPr>
            <a:xfrm flipH="1">
              <a:off x="1271108" y="1948359"/>
              <a:ext cx="184" cy="1573136"/>
            </a:xfrm>
            <a:prstGeom prst="line">
              <a:avLst/>
            </a:prstGeom>
            <a:noFill/>
            <a:ln w="6350" cap="flat" cmpd="sng" algn="ctr">
              <a:solidFill>
                <a:sysClr val="window" lastClr="FFFFFF"/>
              </a:solidFill>
              <a:prstDash val="solid"/>
              <a:headEnd type="none"/>
              <a:tailEnd type="none"/>
            </a:ln>
            <a:effectLst/>
          </p:spPr>
        </p:cxnSp>
      </p:grpSp>
      <p:cxnSp>
        <p:nvCxnSpPr>
          <p:cNvPr id="28" name="Curved Connector 27"/>
          <p:cNvCxnSpPr>
            <a:stCxn id="13" idx="4"/>
            <a:endCxn id="8" idx="4"/>
          </p:cNvCxnSpPr>
          <p:nvPr/>
        </p:nvCxnSpPr>
        <p:spPr>
          <a:xfrm rot="5400000">
            <a:off x="3223948" y="3939397"/>
            <a:ext cx="12700" cy="2922448"/>
          </a:xfrm>
          <a:prstGeom prst="curvedConnector3">
            <a:avLst>
              <a:gd name="adj1" fmla="val 7600000"/>
            </a:avLst>
          </a:prstGeom>
          <a:ln w="304800">
            <a:solidFill>
              <a:srgbClr val="A4DEF4"/>
            </a:solidFill>
            <a:tailEnd type="triangle"/>
          </a:ln>
        </p:spPr>
        <p:style>
          <a:lnRef idx="1">
            <a:schemeClr val="accent1"/>
          </a:lnRef>
          <a:fillRef idx="0">
            <a:schemeClr val="accent1"/>
          </a:fillRef>
          <a:effectRef idx="0">
            <a:schemeClr val="accent1"/>
          </a:effectRef>
          <a:fontRef idx="minor">
            <a:schemeClr val="tx1"/>
          </a:fontRef>
        </p:style>
      </p:cxnSp>
      <p:sp>
        <p:nvSpPr>
          <p:cNvPr id="30" name="Down Arrow 29"/>
          <p:cNvSpPr/>
          <p:nvPr/>
        </p:nvSpPr>
        <p:spPr>
          <a:xfrm rot="1049096">
            <a:off x="4673815" y="442008"/>
            <a:ext cx="938326" cy="2198656"/>
          </a:xfrm>
          <a:prstGeom prst="downArrow">
            <a:avLst>
              <a:gd name="adj1" fmla="val 50000"/>
              <a:gd name="adj2" fmla="val 91561"/>
            </a:avLst>
          </a:prstGeom>
          <a:solidFill>
            <a:srgbClr val="A4DEF4"/>
          </a:solidFill>
          <a:ln>
            <a:solidFill>
              <a:srgbClr val="A4DEF4"/>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r>
              <a:rPr lang="en-US" dirty="0" smtClean="0">
                <a:solidFill>
                  <a:srgbClr val="1F497D"/>
                </a:solidFill>
              </a:rPr>
              <a:t>Start Here</a:t>
            </a:r>
            <a:endParaRPr lang="en-US" dirty="0">
              <a:solidFill>
                <a:srgbClr val="1F497D"/>
              </a:solidFill>
            </a:endParaRPr>
          </a:p>
        </p:txBody>
      </p:sp>
      <p:cxnSp>
        <p:nvCxnSpPr>
          <p:cNvPr id="56" name="Curved Connector 55"/>
          <p:cNvCxnSpPr>
            <a:stCxn id="8" idx="0"/>
            <a:endCxn id="13" idx="0"/>
          </p:cNvCxnSpPr>
          <p:nvPr/>
        </p:nvCxnSpPr>
        <p:spPr>
          <a:xfrm rot="5400000" flipH="1" flipV="1">
            <a:off x="3223948" y="1172977"/>
            <a:ext cx="12700" cy="2922448"/>
          </a:xfrm>
          <a:prstGeom prst="curvedConnector3">
            <a:avLst>
              <a:gd name="adj1" fmla="val 7628575"/>
            </a:avLst>
          </a:prstGeom>
          <a:ln w="304800">
            <a:solidFill>
              <a:srgbClr val="A4DEF4"/>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565732" y="182215"/>
            <a:ext cx="2463511" cy="369332"/>
          </a:xfrm>
          <a:prstGeom prst="rect">
            <a:avLst/>
          </a:prstGeom>
          <a:noFill/>
        </p:spPr>
        <p:txBody>
          <a:bodyPr wrap="square" rtlCol="0">
            <a:spAutoFit/>
          </a:bodyPr>
          <a:lstStyle/>
          <a:p>
            <a:r>
              <a:rPr lang="en-US" dirty="0" smtClean="0">
                <a:solidFill>
                  <a:srgbClr val="23BAEC"/>
                </a:solidFill>
                <a:latin typeface="Segoe UI Light" panose="020B0502040204020203" pitchFamily="34" charset="0"/>
                <a:cs typeface="Segoe UI Light" panose="020B0502040204020203" pitchFamily="34" charset="0"/>
              </a:rPr>
              <a:t>Fusion</a:t>
            </a:r>
            <a:r>
              <a:rPr lang="en-US" dirty="0" smtClean="0">
                <a:latin typeface="Segoe UI Light" panose="020B0502040204020203" pitchFamily="34" charset="0"/>
                <a:cs typeface="Segoe UI Light" panose="020B0502040204020203" pitchFamily="34" charset="0"/>
              </a:rPr>
              <a:t> | </a:t>
            </a:r>
            <a:r>
              <a:rPr lang="en-US" dirty="0" smtClean="0">
                <a:solidFill>
                  <a:schemeClr val="bg1">
                    <a:lumMod val="85000"/>
                  </a:schemeClr>
                </a:solidFill>
                <a:latin typeface="Segoe UI Light" panose="020B0502040204020203" pitchFamily="34" charset="0"/>
                <a:cs typeface="Segoe UI Light" panose="020B0502040204020203" pitchFamily="34" charset="0"/>
              </a:rPr>
              <a:t>Face</a:t>
            </a:r>
            <a:r>
              <a:rPr lang="en-US" dirty="0" smtClean="0">
                <a:latin typeface="Segoe UI Light" panose="020B0502040204020203" pitchFamily="34" charset="0"/>
                <a:cs typeface="Segoe UI Light" panose="020B0502040204020203" pitchFamily="34" charset="0"/>
              </a:rPr>
              <a:t> | </a:t>
            </a:r>
            <a:r>
              <a:rPr lang="en-US" dirty="0" smtClean="0">
                <a:solidFill>
                  <a:schemeClr val="bg1">
                    <a:lumMod val="85000"/>
                  </a:schemeClr>
                </a:solidFill>
                <a:latin typeface="Segoe UI Light" panose="020B0502040204020203" pitchFamily="34" charset="0"/>
                <a:cs typeface="Segoe UI Light" panose="020B0502040204020203" pitchFamily="34" charset="0"/>
              </a:rPr>
              <a:t>HD Face</a:t>
            </a:r>
            <a:endParaRPr lang="en-US" dirty="0">
              <a:solidFill>
                <a:schemeClr val="bg1">
                  <a:lumMod val="8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212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be 31"/>
          <p:cNvSpPr/>
          <p:nvPr/>
        </p:nvSpPr>
        <p:spPr>
          <a:xfrm>
            <a:off x="7365767" y="5215219"/>
            <a:ext cx="995756" cy="995756"/>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a:t>
            </a:r>
            <a:endParaRPr lang="en-US" sz="4000" dirty="0">
              <a:solidFill>
                <a:schemeClr val="tx1"/>
              </a:solidFill>
            </a:endParaRPr>
          </a:p>
        </p:txBody>
      </p:sp>
      <p:sp>
        <p:nvSpPr>
          <p:cNvPr id="44" name="Cube 43"/>
          <p:cNvSpPr/>
          <p:nvPr/>
        </p:nvSpPr>
        <p:spPr>
          <a:xfrm>
            <a:off x="6619326" y="4470476"/>
            <a:ext cx="995756" cy="995756"/>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a:t>
            </a:r>
            <a:endParaRPr lang="en-US" sz="4000" dirty="0">
              <a:solidFill>
                <a:schemeClr val="tx1"/>
              </a:solidFill>
            </a:endParaRPr>
          </a:p>
        </p:txBody>
      </p:sp>
      <p:sp>
        <p:nvSpPr>
          <p:cNvPr id="35" name="Cube 34"/>
          <p:cNvSpPr/>
          <p:nvPr/>
        </p:nvSpPr>
        <p:spPr>
          <a:xfrm>
            <a:off x="8361523" y="4219463"/>
            <a:ext cx="995756" cy="995756"/>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a:t>
            </a:r>
            <a:endParaRPr lang="en-US" sz="4000" dirty="0">
              <a:solidFill>
                <a:schemeClr val="tx1"/>
              </a:solidFill>
            </a:endParaRPr>
          </a:p>
        </p:txBody>
      </p:sp>
      <p:sp>
        <p:nvSpPr>
          <p:cNvPr id="37" name="Cube 36"/>
          <p:cNvSpPr/>
          <p:nvPr/>
        </p:nvSpPr>
        <p:spPr>
          <a:xfrm>
            <a:off x="7365767" y="4470476"/>
            <a:ext cx="995756" cy="995756"/>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a:t>
            </a:r>
            <a:endParaRPr lang="en-US" sz="4000" dirty="0">
              <a:solidFill>
                <a:schemeClr val="tx1"/>
              </a:solidFill>
            </a:endParaRPr>
          </a:p>
        </p:txBody>
      </p:sp>
      <p:sp>
        <p:nvSpPr>
          <p:cNvPr id="2" name="Title 1"/>
          <p:cNvSpPr>
            <a:spLocks noGrp="1"/>
          </p:cNvSpPr>
          <p:nvPr>
            <p:ph type="title"/>
          </p:nvPr>
        </p:nvSpPr>
        <p:spPr>
          <a:xfrm>
            <a:off x="379514" y="182215"/>
            <a:ext cx="7834846" cy="1063487"/>
          </a:xfrm>
        </p:spPr>
        <p:txBody>
          <a:bodyPr/>
          <a:lstStyle/>
          <a:p>
            <a:r>
              <a:rPr lang="en-US" dirty="0" smtClean="0"/>
              <a:t>Fusion</a:t>
            </a:r>
            <a:endParaRPr lang="en-US" dirty="0"/>
          </a:p>
        </p:txBody>
      </p:sp>
      <p:sp>
        <p:nvSpPr>
          <p:cNvPr id="3" name="Content Placeholder 2"/>
          <p:cNvSpPr>
            <a:spLocks noGrp="1"/>
          </p:cNvSpPr>
          <p:nvPr>
            <p:ph sz="quarter" idx="10"/>
          </p:nvPr>
        </p:nvSpPr>
        <p:spPr>
          <a:xfrm>
            <a:off x="379514" y="713958"/>
            <a:ext cx="11525250" cy="531744"/>
          </a:xfrm>
        </p:spPr>
        <p:txBody>
          <a:bodyPr/>
          <a:lstStyle/>
          <a:p>
            <a:pPr marL="0" indent="0">
              <a:buNone/>
            </a:pPr>
            <a:r>
              <a:rPr lang="en-US" sz="2400" dirty="0" smtClean="0">
                <a:solidFill>
                  <a:srgbClr val="1F497D"/>
                </a:solidFill>
              </a:rPr>
              <a:t>Voxel What?</a:t>
            </a:r>
            <a:endParaRPr lang="en-US" sz="2400" dirty="0">
              <a:solidFill>
                <a:srgbClr val="1F497D"/>
              </a:solidFill>
            </a:endParaRPr>
          </a:p>
        </p:txBody>
      </p:sp>
      <p:sp>
        <p:nvSpPr>
          <p:cNvPr id="57" name="TextBox 56"/>
          <p:cNvSpPr txBox="1"/>
          <p:nvPr/>
        </p:nvSpPr>
        <p:spPr>
          <a:xfrm>
            <a:off x="9565732" y="182215"/>
            <a:ext cx="2463511" cy="369332"/>
          </a:xfrm>
          <a:prstGeom prst="rect">
            <a:avLst/>
          </a:prstGeom>
          <a:noFill/>
        </p:spPr>
        <p:txBody>
          <a:bodyPr wrap="square" rtlCol="0">
            <a:spAutoFit/>
          </a:bodyPr>
          <a:lstStyle/>
          <a:p>
            <a:r>
              <a:rPr lang="en-US" dirty="0" smtClean="0">
                <a:solidFill>
                  <a:srgbClr val="23BAEC"/>
                </a:solidFill>
                <a:latin typeface="Segoe UI Light" panose="020B0502040204020203" pitchFamily="34" charset="0"/>
                <a:cs typeface="Segoe UI Light" panose="020B0502040204020203" pitchFamily="34" charset="0"/>
              </a:rPr>
              <a:t>Fusion</a:t>
            </a:r>
            <a:r>
              <a:rPr lang="en-US" dirty="0" smtClean="0">
                <a:latin typeface="Segoe UI Light" panose="020B0502040204020203" pitchFamily="34" charset="0"/>
                <a:cs typeface="Segoe UI Light" panose="020B0502040204020203" pitchFamily="34" charset="0"/>
              </a:rPr>
              <a:t> | </a:t>
            </a:r>
            <a:r>
              <a:rPr lang="en-US" dirty="0" smtClean="0">
                <a:solidFill>
                  <a:schemeClr val="bg1">
                    <a:lumMod val="85000"/>
                  </a:schemeClr>
                </a:solidFill>
                <a:latin typeface="Segoe UI Light" panose="020B0502040204020203" pitchFamily="34" charset="0"/>
                <a:cs typeface="Segoe UI Light" panose="020B0502040204020203" pitchFamily="34" charset="0"/>
              </a:rPr>
              <a:t>Face</a:t>
            </a:r>
            <a:r>
              <a:rPr lang="en-US" dirty="0" smtClean="0">
                <a:latin typeface="Segoe UI Light" panose="020B0502040204020203" pitchFamily="34" charset="0"/>
                <a:cs typeface="Segoe UI Light" panose="020B0502040204020203" pitchFamily="34" charset="0"/>
              </a:rPr>
              <a:t> | </a:t>
            </a:r>
            <a:r>
              <a:rPr lang="en-US" dirty="0" smtClean="0">
                <a:solidFill>
                  <a:schemeClr val="bg1">
                    <a:lumMod val="85000"/>
                  </a:schemeClr>
                </a:solidFill>
                <a:latin typeface="Segoe UI Light" panose="020B0502040204020203" pitchFamily="34" charset="0"/>
                <a:cs typeface="Segoe UI Light" panose="020B0502040204020203" pitchFamily="34" charset="0"/>
              </a:rPr>
              <a:t>HD Face</a:t>
            </a:r>
            <a:endParaRPr lang="en-US" dirty="0">
              <a:solidFill>
                <a:schemeClr val="bg1">
                  <a:lumMod val="85000"/>
                </a:schemeClr>
              </a:solidFill>
              <a:latin typeface="Segoe UI Light" panose="020B0502040204020203" pitchFamily="34" charset="0"/>
              <a:cs typeface="Segoe UI Light" panose="020B0502040204020203" pitchFamily="34" charset="0"/>
            </a:endParaRPr>
          </a:p>
        </p:txBody>
      </p:sp>
      <p:sp>
        <p:nvSpPr>
          <p:cNvPr id="31" name="Content Placeholder 6"/>
          <p:cNvSpPr txBox="1">
            <a:spLocks/>
          </p:cNvSpPr>
          <p:nvPr/>
        </p:nvSpPr>
        <p:spPr>
          <a:xfrm>
            <a:off x="379514" y="1350126"/>
            <a:ext cx="11272555" cy="5290388"/>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lumMod val="75000"/>
                    <a:lumOff val="25000"/>
                  </a:schemeClr>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Volume + Pixel = Voxel</a:t>
            </a:r>
          </a:p>
          <a:p>
            <a:r>
              <a:rPr lang="en-US" sz="2800" dirty="0" smtClean="0"/>
              <a:t>Voxels store depth information of a given pixel</a:t>
            </a:r>
          </a:p>
          <a:p>
            <a:r>
              <a:rPr lang="en-US" sz="2800" dirty="0" smtClean="0"/>
              <a:t>The are positive or negatively signed dependent on which part of a surface their on</a:t>
            </a:r>
            <a:endParaRPr lang="en-US" sz="2800" dirty="0"/>
          </a:p>
        </p:txBody>
      </p:sp>
      <p:sp>
        <p:nvSpPr>
          <p:cNvPr id="36" name="Cube 35"/>
          <p:cNvSpPr/>
          <p:nvPr/>
        </p:nvSpPr>
        <p:spPr>
          <a:xfrm>
            <a:off x="8101796" y="5215219"/>
            <a:ext cx="995756" cy="995756"/>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a:t>
            </a:r>
            <a:endParaRPr lang="en-US" sz="4000" dirty="0">
              <a:solidFill>
                <a:schemeClr val="tx1"/>
              </a:solidFill>
            </a:endParaRPr>
          </a:p>
        </p:txBody>
      </p:sp>
      <p:sp>
        <p:nvSpPr>
          <p:cNvPr id="39" name="Cube 38"/>
          <p:cNvSpPr/>
          <p:nvPr/>
        </p:nvSpPr>
        <p:spPr>
          <a:xfrm>
            <a:off x="9062953" y="4971255"/>
            <a:ext cx="995756" cy="995756"/>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a:t>
            </a:r>
            <a:endParaRPr lang="en-US" sz="4000" dirty="0">
              <a:solidFill>
                <a:schemeClr val="tx1"/>
              </a:solidFill>
            </a:endParaRPr>
          </a:p>
        </p:txBody>
      </p:sp>
      <p:sp>
        <p:nvSpPr>
          <p:cNvPr id="40" name="Cube 39"/>
          <p:cNvSpPr/>
          <p:nvPr/>
        </p:nvSpPr>
        <p:spPr>
          <a:xfrm>
            <a:off x="8837825" y="5215971"/>
            <a:ext cx="995756" cy="995756"/>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a:t>
            </a:r>
            <a:endParaRPr lang="en-US" sz="4000" dirty="0">
              <a:solidFill>
                <a:schemeClr val="tx1"/>
              </a:solidFill>
            </a:endParaRPr>
          </a:p>
        </p:txBody>
      </p:sp>
      <p:sp>
        <p:nvSpPr>
          <p:cNvPr id="34" name="Parallelogram 33"/>
          <p:cNvSpPr/>
          <p:nvPr/>
        </p:nvSpPr>
        <p:spPr>
          <a:xfrm>
            <a:off x="5107578" y="3725733"/>
            <a:ext cx="5421086" cy="995756"/>
          </a:xfrm>
          <a:prstGeom prst="parallelogram">
            <a:avLst>
              <a:gd name="adj" fmla="val 105132"/>
            </a:avLst>
          </a:prstGeom>
          <a:solidFill>
            <a:srgbClr val="23BAEC"/>
          </a:solidFill>
          <a:ln>
            <a:solidFill>
              <a:srgbClr val="23BA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p:cNvSpPr/>
          <p:nvPr/>
        </p:nvSpPr>
        <p:spPr>
          <a:xfrm>
            <a:off x="6370011" y="5466232"/>
            <a:ext cx="995756" cy="995756"/>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a:t>
            </a:r>
            <a:endParaRPr lang="en-US" sz="4000" dirty="0">
              <a:solidFill>
                <a:schemeClr val="tx1"/>
              </a:solidFill>
            </a:endParaRPr>
          </a:p>
        </p:txBody>
      </p:sp>
      <p:sp>
        <p:nvSpPr>
          <p:cNvPr id="41" name="Cube 40"/>
          <p:cNvSpPr/>
          <p:nvPr/>
        </p:nvSpPr>
        <p:spPr>
          <a:xfrm>
            <a:off x="6856725" y="3474720"/>
            <a:ext cx="995756" cy="995756"/>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a:t>
            </a:r>
            <a:endParaRPr lang="en-US" sz="4000" dirty="0">
              <a:solidFill>
                <a:schemeClr val="tx1"/>
              </a:solidFill>
            </a:endParaRPr>
          </a:p>
        </p:txBody>
      </p:sp>
      <p:sp>
        <p:nvSpPr>
          <p:cNvPr id="38" name="Cube 37"/>
          <p:cNvSpPr/>
          <p:nvPr/>
        </p:nvSpPr>
        <p:spPr>
          <a:xfrm>
            <a:off x="7603167" y="3478835"/>
            <a:ext cx="995756" cy="995756"/>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a:t>
            </a:r>
            <a:endParaRPr lang="en-US" sz="4000" dirty="0">
              <a:solidFill>
                <a:schemeClr val="tx1"/>
              </a:solidFill>
            </a:endParaRPr>
          </a:p>
        </p:txBody>
      </p:sp>
    </p:spTree>
    <p:extLst>
      <p:ext uri="{BB962C8B-B14F-4D97-AF65-F5344CB8AC3E}">
        <p14:creationId xmlns:p14="http://schemas.microsoft.com/office/powerpoint/2010/main" val="288487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Face</a:t>
            </a:r>
            <a:endParaRPr lang="en-US" dirty="0"/>
          </a:p>
        </p:txBody>
      </p:sp>
      <p:sp>
        <p:nvSpPr>
          <p:cNvPr id="3" name="Subtitle 2"/>
          <p:cNvSpPr>
            <a:spLocks noGrp="1"/>
          </p:cNvSpPr>
          <p:nvPr>
            <p:ph type="subTitle" idx="1"/>
          </p:nvPr>
        </p:nvSpPr>
        <p:spPr/>
        <p:txBody>
          <a:bodyPr/>
          <a:lstStyle/>
          <a:p>
            <a:r>
              <a:rPr lang="en-US" dirty="0" smtClean="0"/>
              <a:t>Detection, Alignment, Orientation, Expressions</a:t>
            </a:r>
            <a:endParaRPr lang="en-US" dirty="0"/>
          </a:p>
        </p:txBody>
      </p:sp>
    </p:spTree>
    <p:extLst>
      <p:ext uri="{BB962C8B-B14F-4D97-AF65-F5344CB8AC3E}">
        <p14:creationId xmlns:p14="http://schemas.microsoft.com/office/powerpoint/2010/main" val="1894962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81892" y="1508991"/>
            <a:ext cx="6112726" cy="126805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Face</a:t>
            </a:r>
            <a:endParaRPr lang="en-US" dirty="0"/>
          </a:p>
        </p:txBody>
      </p:sp>
      <p:sp>
        <p:nvSpPr>
          <p:cNvPr id="14" name="Rectangle 13"/>
          <p:cNvSpPr/>
          <p:nvPr/>
        </p:nvSpPr>
        <p:spPr>
          <a:xfrm>
            <a:off x="774700" y="1625438"/>
            <a:ext cx="1714500" cy="1014898"/>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Detection</a:t>
            </a:r>
            <a:endParaRPr lang="en-US" sz="2400" b="1" dirty="0"/>
          </a:p>
        </p:txBody>
      </p:sp>
      <p:sp>
        <p:nvSpPr>
          <p:cNvPr id="15" name="Rectangle 14"/>
          <p:cNvSpPr/>
          <p:nvPr/>
        </p:nvSpPr>
        <p:spPr>
          <a:xfrm>
            <a:off x="774700" y="2893493"/>
            <a:ext cx="1714500" cy="1014898"/>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Alignment</a:t>
            </a:r>
            <a:endParaRPr lang="en-US" sz="2400" b="1" dirty="0"/>
          </a:p>
        </p:txBody>
      </p:sp>
      <p:sp>
        <p:nvSpPr>
          <p:cNvPr id="16" name="Rectangle 15"/>
          <p:cNvSpPr/>
          <p:nvPr/>
        </p:nvSpPr>
        <p:spPr>
          <a:xfrm>
            <a:off x="774700" y="4161548"/>
            <a:ext cx="1714500" cy="1014898"/>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Orientation</a:t>
            </a:r>
            <a:endParaRPr lang="en-US" sz="2400" b="1" dirty="0"/>
          </a:p>
        </p:txBody>
      </p:sp>
      <p:sp>
        <p:nvSpPr>
          <p:cNvPr id="17" name="Rectangle 16"/>
          <p:cNvSpPr/>
          <p:nvPr/>
        </p:nvSpPr>
        <p:spPr>
          <a:xfrm>
            <a:off x="774700" y="5429604"/>
            <a:ext cx="1714500" cy="1014898"/>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Expressions</a:t>
            </a:r>
            <a:endParaRPr lang="en-US" sz="2400" b="1" dirty="0"/>
          </a:p>
        </p:txBody>
      </p:sp>
      <p:sp>
        <p:nvSpPr>
          <p:cNvPr id="48" name="TextBox 47"/>
          <p:cNvSpPr txBox="1"/>
          <p:nvPr/>
        </p:nvSpPr>
        <p:spPr>
          <a:xfrm>
            <a:off x="2682240" y="1625438"/>
            <a:ext cx="36576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Segoe UI" panose="020B0502040204020203" pitchFamily="34" charset="0"/>
                <a:cs typeface="Segoe UI" panose="020B0502040204020203" pitchFamily="34" charset="0"/>
              </a:rPr>
              <a:t>Outputs a bounding box around the face</a:t>
            </a:r>
          </a:p>
          <a:p>
            <a:pPr marL="285750" indent="-285750">
              <a:buFont typeface="Arial" panose="020B0604020202020204" pitchFamily="34" charset="0"/>
              <a:buChar char="•"/>
            </a:pPr>
            <a:r>
              <a:rPr lang="en-US" dirty="0" smtClean="0">
                <a:latin typeface="Segoe UI" panose="020B0502040204020203" pitchFamily="34" charset="0"/>
                <a:cs typeface="Segoe UI" panose="020B0502040204020203" pitchFamily="34" charset="0"/>
              </a:rPr>
              <a:t>Can be visualized in color or IR</a:t>
            </a:r>
            <a:endParaRPr lang="en-US" dirty="0">
              <a:latin typeface="Segoe UI" panose="020B0502040204020203" pitchFamily="34" charset="0"/>
              <a:cs typeface="Segoe UI" panose="020B0502040204020203" pitchFamily="34" charset="0"/>
            </a:endParaRPr>
          </a:p>
        </p:txBody>
      </p:sp>
      <p:sp>
        <p:nvSpPr>
          <p:cNvPr id="49" name="TextBox 48"/>
          <p:cNvSpPr txBox="1"/>
          <p:nvPr/>
        </p:nvSpPr>
        <p:spPr>
          <a:xfrm>
            <a:off x="2682238" y="2888835"/>
            <a:ext cx="4110447"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Segoe UI" panose="020B0502040204020203" pitchFamily="34" charset="0"/>
                <a:cs typeface="Segoe UI" panose="020B0502040204020203" pitchFamily="34" charset="0"/>
              </a:rPr>
              <a:t>Identifies 5 facial landmarks on the face</a:t>
            </a:r>
          </a:p>
          <a:p>
            <a:pPr marL="285750" indent="-285750">
              <a:buFont typeface="Arial" panose="020B0604020202020204" pitchFamily="34" charset="0"/>
              <a:buChar char="•"/>
            </a:pPr>
            <a:r>
              <a:rPr lang="en-US" dirty="0" smtClean="0">
                <a:latin typeface="Segoe UI" panose="020B0502040204020203" pitchFamily="34" charset="0"/>
                <a:cs typeface="Segoe UI" panose="020B0502040204020203" pitchFamily="34" charset="0"/>
              </a:rPr>
              <a:t>Operation performed in color or IR</a:t>
            </a:r>
            <a:endParaRPr lang="en-US" dirty="0">
              <a:latin typeface="Segoe UI" panose="020B0502040204020203" pitchFamily="34" charset="0"/>
              <a:cs typeface="Segoe UI" panose="020B0502040204020203" pitchFamily="34" charset="0"/>
            </a:endParaRPr>
          </a:p>
        </p:txBody>
      </p:sp>
      <p:sp>
        <p:nvSpPr>
          <p:cNvPr id="51" name="TextBox 50"/>
          <p:cNvSpPr txBox="1"/>
          <p:nvPr/>
        </p:nvSpPr>
        <p:spPr>
          <a:xfrm>
            <a:off x="2682240" y="4166207"/>
            <a:ext cx="38100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Segoe UI" panose="020B0502040204020203" pitchFamily="34" charset="0"/>
                <a:cs typeface="Segoe UI" panose="020B0502040204020203" pitchFamily="34" charset="0"/>
              </a:rPr>
              <a:t>Returns quaternion of the head joint with respect to the sensor</a:t>
            </a:r>
          </a:p>
          <a:p>
            <a:pPr marL="285750" indent="-285750">
              <a:buFont typeface="Arial" panose="020B0604020202020204" pitchFamily="34" charset="0"/>
              <a:buChar char="•"/>
            </a:pPr>
            <a:r>
              <a:rPr lang="en-US" dirty="0" smtClean="0">
                <a:latin typeface="Segoe UI" panose="020B0502040204020203" pitchFamily="34" charset="0"/>
                <a:cs typeface="Segoe UI" panose="020B0502040204020203" pitchFamily="34" charset="0"/>
              </a:rPr>
              <a:t>Quaternion prevents gimbal lock</a:t>
            </a:r>
            <a:endParaRPr lang="en-US" dirty="0">
              <a:latin typeface="Segoe UI" panose="020B0502040204020203" pitchFamily="34" charset="0"/>
              <a:cs typeface="Segoe UI" panose="020B0502040204020203" pitchFamily="34" charset="0"/>
            </a:endParaRPr>
          </a:p>
        </p:txBody>
      </p:sp>
      <p:sp>
        <p:nvSpPr>
          <p:cNvPr id="52" name="TextBox 51"/>
          <p:cNvSpPr txBox="1"/>
          <p:nvPr/>
        </p:nvSpPr>
        <p:spPr>
          <a:xfrm>
            <a:off x="2682240" y="5469273"/>
            <a:ext cx="38100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Segoe UI" panose="020B0502040204020203" pitchFamily="34" charset="0"/>
                <a:cs typeface="Segoe UI" panose="020B0502040204020203" pitchFamily="34" charset="0"/>
              </a:rPr>
              <a:t>Provides classifiers for happy, left / right eye open, engagement, mouth open and mouth moving</a:t>
            </a:r>
            <a:endParaRPr lang="en-US" dirty="0">
              <a:latin typeface="Segoe UI" panose="020B0502040204020203" pitchFamily="34" charset="0"/>
              <a:cs typeface="Segoe UI" panose="020B0502040204020203" pitchFamily="34" charset="0"/>
            </a:endParaRPr>
          </a:p>
        </p:txBody>
      </p:sp>
      <p:sp>
        <p:nvSpPr>
          <p:cNvPr id="54" name="TextBox 53"/>
          <p:cNvSpPr txBox="1"/>
          <p:nvPr/>
        </p:nvSpPr>
        <p:spPr>
          <a:xfrm>
            <a:off x="7365955" y="4730609"/>
            <a:ext cx="4399556" cy="1477328"/>
          </a:xfrm>
          <a:prstGeom prst="rect">
            <a:avLst/>
          </a:prstGeom>
          <a:noFill/>
          <a:ln w="28575">
            <a:solidFill>
              <a:srgbClr val="23BAEC"/>
            </a:solidFill>
            <a:prstDash val="dash"/>
          </a:ln>
        </p:spPr>
        <p:txBody>
          <a:bodyPr wrap="square" lIns="274320" tIns="182880" rIns="274320" bIns="182880" rtlCol="0" anchor="ctr">
            <a:spAutoFit/>
          </a:bodyPr>
          <a:lstStyle/>
          <a:p>
            <a:pPr algn="ctr"/>
            <a:r>
              <a:rPr lang="en-US" i="1" dirty="0" smtClean="0">
                <a:latin typeface="Segoe UI" panose="020B0502040204020203" pitchFamily="34" charset="0"/>
                <a:cs typeface="Segoe UI" panose="020B0502040204020203" pitchFamily="34" charset="0"/>
              </a:rPr>
              <a:t>Our alignment and detection perform the operation in IR, but are converted to color using the coordinate mapper for output</a:t>
            </a:r>
            <a:endParaRPr lang="en-US" i="1" dirty="0">
              <a:latin typeface="Segoe UI" panose="020B0502040204020203" pitchFamily="34" charset="0"/>
              <a:cs typeface="Segoe UI" panose="020B0502040204020203" pitchFamily="34" charset="0"/>
            </a:endParaRPr>
          </a:p>
        </p:txBody>
      </p:sp>
      <p:sp>
        <p:nvSpPr>
          <p:cNvPr id="45" name="TextBox 44"/>
          <p:cNvSpPr txBox="1"/>
          <p:nvPr/>
        </p:nvSpPr>
        <p:spPr>
          <a:xfrm>
            <a:off x="9565732" y="182215"/>
            <a:ext cx="2463511" cy="369332"/>
          </a:xfrm>
          <a:prstGeom prst="rect">
            <a:avLst/>
          </a:prstGeom>
          <a:noFill/>
        </p:spPr>
        <p:txBody>
          <a:bodyPr wrap="square" rtlCol="0">
            <a:spAutoFit/>
          </a:bodyPr>
          <a:lstStyle/>
          <a:p>
            <a:r>
              <a:rPr lang="en-US" dirty="0" smtClean="0">
                <a:solidFill>
                  <a:srgbClr val="D9E0E6"/>
                </a:solidFill>
                <a:latin typeface="Segoe UI Light" panose="020B0502040204020203" pitchFamily="34" charset="0"/>
                <a:cs typeface="Segoe UI Light" panose="020B0502040204020203" pitchFamily="34" charset="0"/>
              </a:rPr>
              <a:t>Fusion </a:t>
            </a:r>
            <a:r>
              <a:rPr lang="en-US" dirty="0" smtClean="0">
                <a:latin typeface="Segoe UI Light" panose="020B0502040204020203" pitchFamily="34" charset="0"/>
                <a:cs typeface="Segoe UI Light" panose="020B0502040204020203" pitchFamily="34" charset="0"/>
              </a:rPr>
              <a:t>| </a:t>
            </a:r>
            <a:r>
              <a:rPr lang="en-US" dirty="0" smtClean="0">
                <a:solidFill>
                  <a:srgbClr val="23BAEC"/>
                </a:solidFill>
                <a:latin typeface="Segoe UI Light" panose="020B0502040204020203" pitchFamily="34" charset="0"/>
                <a:cs typeface="Segoe UI Light" panose="020B0502040204020203" pitchFamily="34" charset="0"/>
              </a:rPr>
              <a:t>Face </a:t>
            </a:r>
            <a:r>
              <a:rPr lang="en-US" dirty="0" smtClean="0">
                <a:latin typeface="Segoe UI Light" panose="020B0502040204020203" pitchFamily="34" charset="0"/>
                <a:cs typeface="Segoe UI Light" panose="020B0502040204020203" pitchFamily="34" charset="0"/>
              </a:rPr>
              <a:t>| </a:t>
            </a:r>
            <a:r>
              <a:rPr lang="en-US" dirty="0" smtClean="0">
                <a:solidFill>
                  <a:schemeClr val="bg1">
                    <a:lumMod val="85000"/>
                  </a:schemeClr>
                </a:solidFill>
                <a:latin typeface="Segoe UI Light" panose="020B0502040204020203" pitchFamily="34" charset="0"/>
                <a:cs typeface="Segoe UI Light" panose="020B0502040204020203" pitchFamily="34" charset="0"/>
              </a:rPr>
              <a:t>HD Face</a:t>
            </a:r>
            <a:endParaRPr lang="en-US" dirty="0">
              <a:solidFill>
                <a:schemeClr val="bg1">
                  <a:lumMod val="85000"/>
                </a:schemeClr>
              </a:solidFill>
              <a:latin typeface="Segoe UI Light" panose="020B0502040204020203" pitchFamily="34" charset="0"/>
              <a:cs typeface="Segoe UI Light" panose="020B0502040204020203" pitchFamily="34" charset="0"/>
            </a:endParaRPr>
          </a:p>
        </p:txBody>
      </p:sp>
      <p:pic>
        <p:nvPicPr>
          <p:cNvPr id="19"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2015" t="22585" r="22398" b="16054"/>
          <a:stretch/>
        </p:blipFill>
        <p:spPr>
          <a:xfrm>
            <a:off x="6887426" y="1553874"/>
            <a:ext cx="4955159" cy="260767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12015" t="22585" r="22398" b="16054"/>
          <a:stretch/>
        </p:blipFill>
        <p:spPr>
          <a:xfrm>
            <a:off x="6887426" y="1553874"/>
            <a:ext cx="4955159" cy="260767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37673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5.55112E-17 L -0.00052 0.18472 " pathEditMode="relative" rAng="0" ptsTypes="AA">
                                      <p:cBhvr>
                                        <p:cTn id="6" dur="2000" fill="hold"/>
                                        <p:tgtEl>
                                          <p:spTgt spid="44"/>
                                        </p:tgtEl>
                                        <p:attrNameLst>
                                          <p:attrName>ppt_x</p:attrName>
                                          <p:attrName>ppt_y</p:attrName>
                                        </p:attrNameLst>
                                      </p:cBhvr>
                                      <p:rCtr x="-26" y="923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0052 0.18473 L -0.00052 0.36366 " pathEditMode="relative" rAng="0" ptsTypes="AA">
                                      <p:cBhvr>
                                        <p:cTn id="10" dur="2000" fill="hold"/>
                                        <p:tgtEl>
                                          <p:spTgt spid="44"/>
                                        </p:tgtEl>
                                        <p:attrNameLst>
                                          <p:attrName>ppt_x</p:attrName>
                                          <p:attrName>ppt_y</p:attrName>
                                        </p:attrNameLst>
                                      </p:cBhvr>
                                      <p:rCtr x="0" y="923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00052 0.36366 L 0.00052 0.55787 " pathEditMode="relative" rAng="0" ptsTypes="AA">
                                      <p:cBhvr>
                                        <p:cTn id="14" dur="2000" fill="hold"/>
                                        <p:tgtEl>
                                          <p:spTgt spid="44"/>
                                        </p:tgtEl>
                                        <p:attrNameLst>
                                          <p:attrName>ppt_x</p:attrName>
                                          <p:attrName>ppt_y</p:attrName>
                                        </p:attrNameLst>
                                      </p:cBhvr>
                                      <p:rCtr x="-52"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4"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Face Samples</a:t>
            </a:r>
            <a:endParaRPr lang="en-US" dirty="0"/>
          </a:p>
        </p:txBody>
      </p:sp>
      <p:sp>
        <p:nvSpPr>
          <p:cNvPr id="29" name="TextBox 28"/>
          <p:cNvSpPr txBox="1"/>
          <p:nvPr/>
        </p:nvSpPr>
        <p:spPr>
          <a:xfrm>
            <a:off x="9565732" y="182215"/>
            <a:ext cx="2463511" cy="369332"/>
          </a:xfrm>
          <a:prstGeom prst="rect">
            <a:avLst/>
          </a:prstGeom>
          <a:noFill/>
        </p:spPr>
        <p:txBody>
          <a:bodyPr wrap="square" rtlCol="0">
            <a:spAutoFit/>
          </a:bodyPr>
          <a:lstStyle/>
          <a:p>
            <a:r>
              <a:rPr lang="en-US" dirty="0" smtClean="0">
                <a:solidFill>
                  <a:srgbClr val="D9E0E6"/>
                </a:solidFill>
                <a:latin typeface="Segoe UI Light" panose="020B0502040204020203" pitchFamily="34" charset="0"/>
                <a:cs typeface="Segoe UI Light" panose="020B0502040204020203" pitchFamily="34" charset="0"/>
              </a:rPr>
              <a:t>Fusion </a:t>
            </a:r>
            <a:r>
              <a:rPr lang="en-US" dirty="0" smtClean="0">
                <a:latin typeface="Segoe UI Light" panose="020B0502040204020203" pitchFamily="34" charset="0"/>
                <a:cs typeface="Segoe UI Light" panose="020B0502040204020203" pitchFamily="34" charset="0"/>
              </a:rPr>
              <a:t>| </a:t>
            </a:r>
            <a:r>
              <a:rPr lang="en-US" dirty="0" smtClean="0">
                <a:solidFill>
                  <a:srgbClr val="23BAEC"/>
                </a:solidFill>
                <a:latin typeface="Segoe UI Light" panose="020B0502040204020203" pitchFamily="34" charset="0"/>
                <a:cs typeface="Segoe UI Light" panose="020B0502040204020203" pitchFamily="34" charset="0"/>
              </a:rPr>
              <a:t>Face </a:t>
            </a:r>
            <a:r>
              <a:rPr lang="en-US" dirty="0" smtClean="0">
                <a:latin typeface="Segoe UI Light" panose="020B0502040204020203" pitchFamily="34" charset="0"/>
                <a:cs typeface="Segoe UI Light" panose="020B0502040204020203" pitchFamily="34" charset="0"/>
              </a:rPr>
              <a:t>| </a:t>
            </a:r>
            <a:r>
              <a:rPr lang="en-US" dirty="0" smtClean="0">
                <a:solidFill>
                  <a:schemeClr val="bg1">
                    <a:lumMod val="85000"/>
                  </a:schemeClr>
                </a:solidFill>
                <a:latin typeface="Segoe UI Light" panose="020B0502040204020203" pitchFamily="34" charset="0"/>
                <a:cs typeface="Segoe UI Light" panose="020B0502040204020203" pitchFamily="34" charset="0"/>
              </a:rPr>
              <a:t>HD Face</a:t>
            </a:r>
            <a:endParaRPr lang="en-US" dirty="0">
              <a:solidFill>
                <a:schemeClr val="bg1">
                  <a:lumMod val="8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24555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HD Face</a:t>
            </a:r>
            <a:endParaRPr lang="en-US" dirty="0"/>
          </a:p>
        </p:txBody>
      </p:sp>
      <p:sp>
        <p:nvSpPr>
          <p:cNvPr id="3" name="Subtitle 2"/>
          <p:cNvSpPr>
            <a:spLocks noGrp="1"/>
          </p:cNvSpPr>
          <p:nvPr>
            <p:ph type="subTitle" idx="1"/>
          </p:nvPr>
        </p:nvSpPr>
        <p:spPr/>
        <p:txBody>
          <a:bodyPr/>
          <a:lstStyle/>
          <a:p>
            <a:r>
              <a:rPr lang="en-US" dirty="0" smtClean="0"/>
              <a:t>Face Model Builder, Face Model, Using the Mesh</a:t>
            </a:r>
            <a:endParaRPr lang="en-US" dirty="0"/>
          </a:p>
        </p:txBody>
      </p:sp>
    </p:spTree>
    <p:extLst>
      <p:ext uri="{BB962C8B-B14F-4D97-AF65-F5344CB8AC3E}">
        <p14:creationId xmlns:p14="http://schemas.microsoft.com/office/powerpoint/2010/main" val="4226076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7360229" cy="1063487"/>
          </a:xfrm>
        </p:spPr>
        <p:txBody>
          <a:bodyPr/>
          <a:lstStyle/>
          <a:p>
            <a:r>
              <a:rPr lang="en-US" dirty="0" smtClean="0"/>
              <a:t>HD Face</a:t>
            </a:r>
            <a:endParaRPr lang="en-US" dirty="0"/>
          </a:p>
        </p:txBody>
      </p:sp>
      <p:grpSp>
        <p:nvGrpSpPr>
          <p:cNvPr id="54" name="Group 53"/>
          <p:cNvGrpSpPr/>
          <p:nvPr/>
        </p:nvGrpSpPr>
        <p:grpSpPr>
          <a:xfrm>
            <a:off x="398237" y="838861"/>
            <a:ext cx="3592530" cy="3266184"/>
            <a:chOff x="684321" y="2026265"/>
            <a:chExt cx="3592530" cy="3266184"/>
          </a:xfrm>
        </p:grpSpPr>
        <p:grpSp>
          <p:nvGrpSpPr>
            <p:cNvPr id="31" name="Group 30"/>
            <p:cNvGrpSpPr/>
            <p:nvPr/>
          </p:nvGrpSpPr>
          <p:grpSpPr>
            <a:xfrm>
              <a:off x="684321" y="2026265"/>
              <a:ext cx="1133665" cy="3092012"/>
              <a:chOff x="1334229" y="2943718"/>
              <a:chExt cx="1133665" cy="3092012"/>
            </a:xfrm>
          </p:grpSpPr>
          <p:sp>
            <p:nvSpPr>
              <p:cNvPr id="32" name="Diagonal Stripe 31"/>
              <p:cNvSpPr/>
              <p:nvPr/>
            </p:nvSpPr>
            <p:spPr>
              <a:xfrm>
                <a:off x="1334229" y="4523562"/>
                <a:ext cx="1133665" cy="1512168"/>
              </a:xfrm>
              <a:prstGeom prst="diagStripe">
                <a:avLst/>
              </a:prstGeom>
              <a:solidFill>
                <a:srgbClr val="A4DE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dirty="0" err="1" smtClean="0">
                  <a:solidFill>
                    <a:schemeClr val="tx2"/>
                  </a:solidFill>
                </a:endParaRPr>
              </a:p>
            </p:txBody>
          </p:sp>
          <p:sp>
            <p:nvSpPr>
              <p:cNvPr id="33" name="Diagonal Stripe 32"/>
              <p:cNvSpPr/>
              <p:nvPr/>
            </p:nvSpPr>
            <p:spPr>
              <a:xfrm flipV="1">
                <a:off x="1334229" y="2943718"/>
                <a:ext cx="1133665" cy="1512168"/>
              </a:xfrm>
              <a:prstGeom prst="diagStripe">
                <a:avLst/>
              </a:prstGeom>
              <a:solidFill>
                <a:srgbClr val="23BAEC"/>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dirty="0" err="1" smtClean="0">
                  <a:solidFill>
                    <a:schemeClr val="tx2"/>
                  </a:solidFill>
                </a:endParaRPr>
              </a:p>
            </p:txBody>
          </p:sp>
        </p:grpSp>
        <p:sp>
          <p:nvSpPr>
            <p:cNvPr id="40" name="Rectangle 39"/>
            <p:cNvSpPr/>
            <p:nvPr/>
          </p:nvSpPr>
          <p:spPr>
            <a:xfrm>
              <a:off x="1905868" y="3307290"/>
              <a:ext cx="2370983" cy="1985159"/>
            </a:xfrm>
            <a:prstGeom prst="rect">
              <a:avLst/>
            </a:prstGeom>
          </p:spPr>
          <p:txBody>
            <a:bodyPr wrap="square" lIns="0" tIns="0" rIns="0" bIns="0">
              <a:spAutoFit/>
            </a:bodyPr>
            <a:lstStyle/>
            <a:p>
              <a:pPr>
                <a:spcAft>
                  <a:spcPts val="600"/>
                </a:spcAft>
              </a:pPr>
              <a:r>
                <a:rPr lang="en-US" sz="1600" b="1" dirty="0" smtClean="0">
                  <a:latin typeface="Segoe UI" panose="020B0502040204020203" pitchFamily="34" charset="0"/>
                  <a:cs typeface="Segoe UI" panose="020B0502040204020203" pitchFamily="34" charset="0"/>
                </a:rPr>
                <a:t>Face Model Builder</a:t>
              </a:r>
            </a:p>
            <a:p>
              <a:pPr marL="119063" indent="-119063">
                <a:spcAft>
                  <a:spcPts val="600"/>
                </a:spcAft>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Once of cluster of classes that implement the capture interaction</a:t>
              </a:r>
            </a:p>
            <a:p>
              <a:pPr marL="119063" indent="-119063">
                <a:spcAft>
                  <a:spcPts val="600"/>
                </a:spcAft>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Interactive API</a:t>
              </a:r>
            </a:p>
            <a:p>
              <a:pPr marL="119063" indent="-119063">
                <a:spcAft>
                  <a:spcPts val="600"/>
                </a:spcAft>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Provides collections status and evaluation of frames you’ve collected</a:t>
              </a:r>
              <a:endParaRPr lang="en-US" sz="1400" dirty="0">
                <a:latin typeface="Segoe UI" panose="020B0502040204020203" pitchFamily="34" charset="0"/>
                <a:cs typeface="Segoe UI" panose="020B0502040204020203" pitchFamily="34" charset="0"/>
              </a:endParaRPr>
            </a:p>
          </p:txBody>
        </p:sp>
        <p:sp>
          <p:nvSpPr>
            <p:cNvPr id="41" name="TextBox 40"/>
            <p:cNvSpPr txBox="1"/>
            <p:nvPr/>
          </p:nvSpPr>
          <p:spPr>
            <a:xfrm>
              <a:off x="1905868" y="2666204"/>
              <a:ext cx="385737" cy="688256"/>
            </a:xfrm>
            <a:prstGeom prst="rect">
              <a:avLst/>
            </a:prstGeom>
            <a:noFill/>
          </p:spPr>
          <p:txBody>
            <a:bodyPr wrap="square" lIns="36000" tIns="36000" rIns="36000" bIns="36000" rtlCol="0">
              <a:spAutoFit/>
            </a:bodyPr>
            <a:lstStyle/>
            <a:p>
              <a:r>
                <a:rPr lang="en-US" sz="4000" b="1" dirty="0" smtClean="0">
                  <a:latin typeface="Segoe UI" panose="020B0502040204020203" pitchFamily="34" charset="0"/>
                  <a:cs typeface="Segoe UI" panose="020B0502040204020203" pitchFamily="34" charset="0"/>
                </a:rPr>
                <a:t>1</a:t>
              </a:r>
            </a:p>
          </p:txBody>
        </p:sp>
      </p:grpSp>
      <p:grpSp>
        <p:nvGrpSpPr>
          <p:cNvPr id="79" name="Group 78"/>
          <p:cNvGrpSpPr/>
          <p:nvPr/>
        </p:nvGrpSpPr>
        <p:grpSpPr>
          <a:xfrm>
            <a:off x="4365775" y="1798365"/>
            <a:ext cx="3592530" cy="3189240"/>
            <a:chOff x="684321" y="2026265"/>
            <a:chExt cx="3592530" cy="3189240"/>
          </a:xfrm>
        </p:grpSpPr>
        <p:grpSp>
          <p:nvGrpSpPr>
            <p:cNvPr id="80" name="Group 79"/>
            <p:cNvGrpSpPr/>
            <p:nvPr/>
          </p:nvGrpSpPr>
          <p:grpSpPr>
            <a:xfrm>
              <a:off x="684321" y="2026265"/>
              <a:ext cx="1133665" cy="3092012"/>
              <a:chOff x="1334229" y="2943718"/>
              <a:chExt cx="1133665" cy="3092012"/>
            </a:xfrm>
          </p:grpSpPr>
          <p:sp>
            <p:nvSpPr>
              <p:cNvPr id="83" name="Diagonal Stripe 82"/>
              <p:cNvSpPr/>
              <p:nvPr/>
            </p:nvSpPr>
            <p:spPr>
              <a:xfrm>
                <a:off x="1334229" y="4523562"/>
                <a:ext cx="1133665" cy="1512168"/>
              </a:xfrm>
              <a:prstGeom prst="diagStripe">
                <a:avLst/>
              </a:prstGeom>
              <a:solidFill>
                <a:srgbClr val="82BF36">
                  <a:alpha val="3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dirty="0" err="1" smtClean="0">
                  <a:solidFill>
                    <a:schemeClr val="tx2"/>
                  </a:solidFill>
                </a:endParaRPr>
              </a:p>
            </p:txBody>
          </p:sp>
          <p:sp>
            <p:nvSpPr>
              <p:cNvPr id="84" name="Diagonal Stripe 83"/>
              <p:cNvSpPr/>
              <p:nvPr/>
            </p:nvSpPr>
            <p:spPr>
              <a:xfrm flipV="1">
                <a:off x="1334229" y="2943718"/>
                <a:ext cx="1133665" cy="1512168"/>
              </a:xfrm>
              <a:prstGeom prst="diagStripe">
                <a:avLst/>
              </a:prstGeom>
              <a:solidFill>
                <a:srgbClr val="82BF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dirty="0" err="1" smtClean="0">
                  <a:solidFill>
                    <a:schemeClr val="tx2"/>
                  </a:solidFill>
                </a:endParaRPr>
              </a:p>
            </p:txBody>
          </p:sp>
        </p:grpSp>
        <p:sp>
          <p:nvSpPr>
            <p:cNvPr id="81" name="Rectangle 80"/>
            <p:cNvSpPr/>
            <p:nvPr/>
          </p:nvSpPr>
          <p:spPr>
            <a:xfrm>
              <a:off x="1905868" y="3307290"/>
              <a:ext cx="2370983" cy="1908215"/>
            </a:xfrm>
            <a:prstGeom prst="rect">
              <a:avLst/>
            </a:prstGeom>
          </p:spPr>
          <p:txBody>
            <a:bodyPr wrap="square" lIns="0" tIns="0" rIns="0" bIns="0">
              <a:spAutoFit/>
            </a:bodyPr>
            <a:lstStyle/>
            <a:p>
              <a:pPr>
                <a:spcAft>
                  <a:spcPts val="600"/>
                </a:spcAft>
              </a:pPr>
              <a:r>
                <a:rPr lang="en-US" sz="1600" b="1" dirty="0" smtClean="0">
                  <a:latin typeface="Segoe UI" panose="020B0502040204020203" pitchFamily="34" charset="0"/>
                  <a:cs typeface="Segoe UI" panose="020B0502040204020203" pitchFamily="34" charset="0"/>
                </a:rPr>
                <a:t>Face Model</a:t>
              </a:r>
            </a:p>
            <a:p>
              <a:pPr marL="119063" indent="-119063">
                <a:spcAft>
                  <a:spcPts val="600"/>
                </a:spcAft>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Set of 94 shape units, scale, hair color, and skin color</a:t>
              </a:r>
            </a:p>
            <a:p>
              <a:pPr marL="119063" indent="-119063">
                <a:spcAft>
                  <a:spcPts val="600"/>
                </a:spcAft>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All adjustments are set against an “average face” mesh that is deformed by the shape units acquired during the face capture</a:t>
              </a:r>
              <a:endParaRPr lang="en-US" sz="1400" dirty="0">
                <a:latin typeface="Segoe UI" panose="020B0502040204020203" pitchFamily="34" charset="0"/>
                <a:cs typeface="Segoe UI" panose="020B0502040204020203" pitchFamily="34" charset="0"/>
              </a:endParaRPr>
            </a:p>
          </p:txBody>
        </p:sp>
        <p:sp>
          <p:nvSpPr>
            <p:cNvPr id="82" name="TextBox 81"/>
            <p:cNvSpPr txBox="1"/>
            <p:nvPr/>
          </p:nvSpPr>
          <p:spPr>
            <a:xfrm>
              <a:off x="1905868" y="2666204"/>
              <a:ext cx="385737" cy="688256"/>
            </a:xfrm>
            <a:prstGeom prst="rect">
              <a:avLst/>
            </a:prstGeom>
            <a:noFill/>
          </p:spPr>
          <p:txBody>
            <a:bodyPr wrap="square" lIns="36000" tIns="36000" rIns="36000" bIns="36000" rtlCol="0">
              <a:spAutoFit/>
            </a:bodyPr>
            <a:lstStyle/>
            <a:p>
              <a:r>
                <a:rPr lang="en-US" sz="4000" b="1" dirty="0" smtClean="0">
                  <a:latin typeface="Segoe UI" panose="020B0502040204020203" pitchFamily="34" charset="0"/>
                  <a:cs typeface="Segoe UI" panose="020B0502040204020203" pitchFamily="34" charset="0"/>
                </a:rPr>
                <a:t>2</a:t>
              </a:r>
            </a:p>
          </p:txBody>
        </p:sp>
      </p:grpSp>
      <p:grpSp>
        <p:nvGrpSpPr>
          <p:cNvPr id="85" name="Group 84"/>
          <p:cNvGrpSpPr/>
          <p:nvPr/>
        </p:nvGrpSpPr>
        <p:grpSpPr>
          <a:xfrm>
            <a:off x="8352035" y="2757870"/>
            <a:ext cx="3592530" cy="3404683"/>
            <a:chOff x="684321" y="2026265"/>
            <a:chExt cx="3592530" cy="3404683"/>
          </a:xfrm>
        </p:grpSpPr>
        <p:grpSp>
          <p:nvGrpSpPr>
            <p:cNvPr id="86" name="Group 85"/>
            <p:cNvGrpSpPr/>
            <p:nvPr/>
          </p:nvGrpSpPr>
          <p:grpSpPr>
            <a:xfrm>
              <a:off x="684321" y="2026265"/>
              <a:ext cx="1133665" cy="3092012"/>
              <a:chOff x="1334229" y="2943718"/>
              <a:chExt cx="1133665" cy="3092012"/>
            </a:xfrm>
          </p:grpSpPr>
          <p:sp>
            <p:nvSpPr>
              <p:cNvPr id="89" name="Diagonal Stripe 88"/>
              <p:cNvSpPr/>
              <p:nvPr/>
            </p:nvSpPr>
            <p:spPr>
              <a:xfrm>
                <a:off x="1334229" y="4523562"/>
                <a:ext cx="1133665" cy="1512168"/>
              </a:xfrm>
              <a:prstGeom prst="diagStripe">
                <a:avLst/>
              </a:prstGeom>
              <a:solidFill>
                <a:srgbClr val="1F497D">
                  <a:alpha val="3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dirty="0" err="1" smtClean="0">
                  <a:solidFill>
                    <a:schemeClr val="tx2"/>
                  </a:solidFill>
                </a:endParaRPr>
              </a:p>
            </p:txBody>
          </p:sp>
          <p:sp>
            <p:nvSpPr>
              <p:cNvPr id="90" name="Diagonal Stripe 89"/>
              <p:cNvSpPr/>
              <p:nvPr/>
            </p:nvSpPr>
            <p:spPr>
              <a:xfrm flipV="1">
                <a:off x="1334229" y="2943718"/>
                <a:ext cx="1133665" cy="1512168"/>
              </a:xfrm>
              <a:prstGeom prst="diagStripe">
                <a:avLst/>
              </a:prstGeom>
              <a:solidFill>
                <a:srgbClr val="1F497D"/>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dirty="0" err="1" smtClean="0">
                  <a:solidFill>
                    <a:schemeClr val="tx2"/>
                  </a:solidFill>
                </a:endParaRPr>
              </a:p>
            </p:txBody>
          </p:sp>
        </p:grpSp>
        <p:sp>
          <p:nvSpPr>
            <p:cNvPr id="87" name="Rectangle 86"/>
            <p:cNvSpPr/>
            <p:nvPr/>
          </p:nvSpPr>
          <p:spPr>
            <a:xfrm>
              <a:off x="1905868" y="3307290"/>
              <a:ext cx="2370983" cy="2123658"/>
            </a:xfrm>
            <a:prstGeom prst="rect">
              <a:avLst/>
            </a:prstGeom>
          </p:spPr>
          <p:txBody>
            <a:bodyPr wrap="square" lIns="0" tIns="0" rIns="0" bIns="0">
              <a:spAutoFit/>
            </a:bodyPr>
            <a:lstStyle/>
            <a:p>
              <a:pPr>
                <a:spcAft>
                  <a:spcPts val="600"/>
                </a:spcAft>
              </a:pPr>
              <a:r>
                <a:rPr lang="en-US" sz="1600" b="1" dirty="0" smtClean="0">
                  <a:latin typeface="Segoe UI" panose="020B0502040204020203" pitchFamily="34" charset="0"/>
                  <a:cs typeface="Segoe UI" panose="020B0502040204020203" pitchFamily="34" charset="0"/>
                </a:rPr>
                <a:t>Use the Mesh</a:t>
              </a:r>
            </a:p>
            <a:p>
              <a:pPr marL="119063" indent="-119063">
                <a:spcAft>
                  <a:spcPts val="600"/>
                </a:spcAft>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The mesh is analogous to most animation meshes for easy application to other rigs</a:t>
              </a:r>
            </a:p>
            <a:p>
              <a:pPr marL="119063" indent="-119063">
                <a:spcAft>
                  <a:spcPts val="600"/>
                </a:spcAft>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Mesh topology is the same for all faces represented in a standard way (</a:t>
              </a:r>
              <a:r>
                <a:rPr lang="en-US" sz="1400" dirty="0" err="1" smtClean="0">
                  <a:latin typeface="Segoe UI" panose="020B0502040204020203" pitchFamily="34" charset="0"/>
                  <a:cs typeface="Segoe UI" panose="020B0502040204020203" pitchFamily="34" charset="0"/>
                </a:rPr>
                <a:t>numTriangles</a:t>
              </a:r>
              <a:r>
                <a:rPr lang="en-US" sz="1400" dirty="0" smtClean="0">
                  <a:latin typeface="Segoe UI" panose="020B0502040204020203" pitchFamily="34" charset="0"/>
                  <a:cs typeface="Segoe UI" panose="020B0502040204020203" pitchFamily="34" charset="0"/>
                </a:rPr>
                <a:t>, </a:t>
              </a:r>
              <a:r>
                <a:rPr lang="en-US" sz="1400" dirty="0" err="1" smtClean="0">
                  <a:latin typeface="Segoe UI" panose="020B0502040204020203" pitchFamily="34" charset="0"/>
                  <a:cs typeface="Segoe UI" panose="020B0502040204020203" pitchFamily="34" charset="0"/>
                </a:rPr>
                <a:t>numVertices</a:t>
              </a:r>
              <a:r>
                <a:rPr lang="en-US" sz="1400" dirty="0" smtClean="0">
                  <a:latin typeface="Segoe UI" panose="020B0502040204020203" pitchFamily="34" charset="0"/>
                  <a:cs typeface="Segoe UI" panose="020B0502040204020203" pitchFamily="34" charset="0"/>
                </a:rPr>
                <a:t>, etc.)</a:t>
              </a:r>
              <a:endParaRPr lang="en-US" sz="1400" dirty="0">
                <a:latin typeface="Segoe UI" panose="020B0502040204020203" pitchFamily="34" charset="0"/>
                <a:cs typeface="Segoe UI" panose="020B0502040204020203" pitchFamily="34" charset="0"/>
              </a:endParaRPr>
            </a:p>
          </p:txBody>
        </p:sp>
        <p:sp>
          <p:nvSpPr>
            <p:cNvPr id="88" name="TextBox 87"/>
            <p:cNvSpPr txBox="1"/>
            <p:nvPr/>
          </p:nvSpPr>
          <p:spPr>
            <a:xfrm>
              <a:off x="1905868" y="2666204"/>
              <a:ext cx="385737" cy="688256"/>
            </a:xfrm>
            <a:prstGeom prst="rect">
              <a:avLst/>
            </a:prstGeom>
            <a:noFill/>
          </p:spPr>
          <p:txBody>
            <a:bodyPr wrap="square" lIns="36000" tIns="36000" rIns="36000" bIns="36000" rtlCol="0">
              <a:spAutoFit/>
            </a:bodyPr>
            <a:lstStyle/>
            <a:p>
              <a:r>
                <a:rPr lang="en-US" sz="4000" b="1" dirty="0" smtClean="0">
                  <a:latin typeface="Segoe UI" panose="020B0502040204020203" pitchFamily="34" charset="0"/>
                  <a:cs typeface="Segoe UI" panose="020B0502040204020203" pitchFamily="34" charset="0"/>
                </a:rPr>
                <a:t>3</a:t>
              </a:r>
            </a:p>
          </p:txBody>
        </p:sp>
      </p:grpSp>
      <p:sp>
        <p:nvSpPr>
          <p:cNvPr id="94" name="TextBox 93"/>
          <p:cNvSpPr txBox="1"/>
          <p:nvPr/>
        </p:nvSpPr>
        <p:spPr>
          <a:xfrm>
            <a:off x="379513" y="5682108"/>
            <a:ext cx="5814457" cy="800219"/>
          </a:xfrm>
          <a:prstGeom prst="rect">
            <a:avLst/>
          </a:prstGeom>
          <a:noFill/>
          <a:ln w="28575">
            <a:solidFill>
              <a:srgbClr val="23BAEC"/>
            </a:solidFill>
            <a:prstDash val="dash"/>
          </a:ln>
        </p:spPr>
        <p:txBody>
          <a:bodyPr wrap="square" lIns="274320" tIns="182880" rIns="274320" bIns="182880" rtlCol="0" anchor="ctr">
            <a:spAutoFit/>
          </a:bodyPr>
          <a:lstStyle/>
          <a:p>
            <a:pPr algn="ctr"/>
            <a:r>
              <a:rPr lang="en-US" sz="1400" i="1" dirty="0" smtClean="0">
                <a:latin typeface="Segoe UI" panose="020B0502040204020203" pitchFamily="34" charset="0"/>
                <a:cs typeface="Segoe UI" panose="020B0502040204020203" pitchFamily="34" charset="0"/>
              </a:rPr>
              <a:t>UX is a non-trivial consideration in a good implementation of the Face Model Builder.</a:t>
            </a:r>
            <a:endParaRPr lang="en-US" sz="1400" i="1" dirty="0">
              <a:latin typeface="Segoe UI" panose="020B0502040204020203" pitchFamily="34" charset="0"/>
              <a:cs typeface="Segoe UI" panose="020B0502040204020203" pitchFamily="34" charset="0"/>
            </a:endParaRPr>
          </a:p>
        </p:txBody>
      </p:sp>
      <p:sp>
        <p:nvSpPr>
          <p:cNvPr id="48" name="TextBox 47"/>
          <p:cNvSpPr txBox="1"/>
          <p:nvPr/>
        </p:nvSpPr>
        <p:spPr>
          <a:xfrm>
            <a:off x="9565732" y="182215"/>
            <a:ext cx="2463511" cy="369332"/>
          </a:xfrm>
          <a:prstGeom prst="rect">
            <a:avLst/>
          </a:prstGeom>
          <a:noFill/>
        </p:spPr>
        <p:txBody>
          <a:bodyPr wrap="square" rtlCol="0">
            <a:spAutoFit/>
          </a:bodyPr>
          <a:lstStyle/>
          <a:p>
            <a:r>
              <a:rPr lang="en-US" dirty="0" smtClean="0">
                <a:solidFill>
                  <a:srgbClr val="D9E0E6"/>
                </a:solidFill>
                <a:latin typeface="Segoe UI Light" panose="020B0502040204020203" pitchFamily="34" charset="0"/>
                <a:cs typeface="Segoe UI Light" panose="020B0502040204020203" pitchFamily="34" charset="0"/>
              </a:rPr>
              <a:t>Fusion </a:t>
            </a:r>
            <a:r>
              <a:rPr lang="en-US" dirty="0" smtClean="0">
                <a:latin typeface="Segoe UI Light" panose="020B0502040204020203" pitchFamily="34" charset="0"/>
                <a:cs typeface="Segoe UI Light" panose="020B0502040204020203" pitchFamily="34" charset="0"/>
              </a:rPr>
              <a:t>| </a:t>
            </a:r>
            <a:r>
              <a:rPr lang="en-US" dirty="0" smtClean="0">
                <a:solidFill>
                  <a:srgbClr val="D9E0E6"/>
                </a:solidFill>
                <a:latin typeface="Segoe UI Light" panose="020B0502040204020203" pitchFamily="34" charset="0"/>
                <a:cs typeface="Segoe UI Light" panose="020B0502040204020203" pitchFamily="34" charset="0"/>
              </a:rPr>
              <a:t>Face</a:t>
            </a:r>
            <a:r>
              <a:rPr lang="en-US" dirty="0" smtClean="0">
                <a:solidFill>
                  <a:srgbClr val="23BAEC"/>
                </a:solidFill>
                <a:latin typeface="Segoe UI Light" panose="020B0502040204020203" pitchFamily="34" charset="0"/>
                <a:cs typeface="Segoe UI Light" panose="020B0502040204020203" pitchFamily="34" charset="0"/>
              </a:rPr>
              <a:t> </a:t>
            </a:r>
            <a:r>
              <a:rPr lang="en-US" dirty="0" smtClean="0">
                <a:latin typeface="Segoe UI Light" panose="020B0502040204020203" pitchFamily="34" charset="0"/>
                <a:cs typeface="Segoe UI Light" panose="020B0502040204020203" pitchFamily="34" charset="0"/>
              </a:rPr>
              <a:t>| </a:t>
            </a:r>
            <a:r>
              <a:rPr lang="en-US" dirty="0" smtClean="0">
                <a:solidFill>
                  <a:srgbClr val="23BAEC"/>
                </a:solidFill>
                <a:latin typeface="Segoe UI Light" panose="020B0502040204020203" pitchFamily="34" charset="0"/>
                <a:cs typeface="Segoe UI Light" panose="020B0502040204020203" pitchFamily="34" charset="0"/>
              </a:rPr>
              <a:t>HD Face</a:t>
            </a:r>
            <a:endParaRPr lang="en-US" dirty="0">
              <a:solidFill>
                <a:srgbClr val="23BAE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575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Kinect Studio</a:t>
            </a:r>
            <a:endParaRPr lang="en-US" dirty="0"/>
          </a:p>
        </p:txBody>
      </p:sp>
      <p:sp>
        <p:nvSpPr>
          <p:cNvPr id="3" name="Subtitle 2"/>
          <p:cNvSpPr>
            <a:spLocks noGrp="1"/>
          </p:cNvSpPr>
          <p:nvPr>
            <p:ph type="subTitle" idx="1"/>
          </p:nvPr>
        </p:nvSpPr>
        <p:spPr/>
        <p:txBody>
          <a:bodyPr/>
          <a:lstStyle/>
          <a:p>
            <a:r>
              <a:rPr lang="en-US" dirty="0" smtClean="0"/>
              <a:t>Recording and Playback</a:t>
            </a:r>
            <a:endParaRPr lang="en-US" dirty="0"/>
          </a:p>
        </p:txBody>
      </p:sp>
    </p:spTree>
    <p:extLst>
      <p:ext uri="{BB962C8B-B14F-4D97-AF65-F5344CB8AC3E}">
        <p14:creationId xmlns:p14="http://schemas.microsoft.com/office/powerpoint/2010/main" val="33453476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Kinect Studio 2.0</a:t>
            </a:r>
            <a:br>
              <a:rPr lang="en-US" dirty="0" smtClean="0"/>
            </a:br>
            <a:r>
              <a:rPr lang="en-US" sz="2800" dirty="0" smtClean="0"/>
              <a:t>Connecting | Monitoring | Configuring Views</a:t>
            </a:r>
            <a:endParaRPr lang="en-US" sz="2800" dirty="0"/>
          </a:p>
        </p:txBody>
      </p:sp>
    </p:spTree>
    <p:extLst>
      <p:ext uri="{BB962C8B-B14F-4D97-AF65-F5344CB8AC3E}">
        <p14:creationId xmlns:p14="http://schemas.microsoft.com/office/powerpoint/2010/main" val="8773668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Recordable Data Sources</a:t>
            </a:r>
            <a:endParaRPr lang="en-US" dirty="0"/>
          </a:p>
        </p:txBody>
      </p:sp>
      <p:graphicFrame>
        <p:nvGraphicFramePr>
          <p:cNvPr id="4" name="Diagram 3"/>
          <p:cNvGraphicFramePr/>
          <p:nvPr>
            <p:extLst/>
          </p:nvPr>
        </p:nvGraphicFramePr>
        <p:xfrm>
          <a:off x="1971333" y="98764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9836331" y="3030583"/>
            <a:ext cx="2067615" cy="461665"/>
          </a:xfrm>
          <a:prstGeom prst="rect">
            <a:avLst/>
          </a:prstGeom>
          <a:noFill/>
        </p:spPr>
        <p:txBody>
          <a:bodyPr wrap="square" rtlCol="0">
            <a:spAutoFit/>
          </a:bodyPr>
          <a:lstStyle/>
          <a:p>
            <a:r>
              <a:rPr lang="en-US" sz="2400" b="1" u="sng" dirty="0" smtClean="0"/>
              <a:t>Legend</a:t>
            </a:r>
            <a:endParaRPr lang="en-US" b="1" u="sng" dirty="0"/>
          </a:p>
        </p:txBody>
      </p:sp>
      <p:sp>
        <p:nvSpPr>
          <p:cNvPr id="6" name="Rounded Rectangle 5"/>
          <p:cNvSpPr/>
          <p:nvPr/>
        </p:nvSpPr>
        <p:spPr>
          <a:xfrm>
            <a:off x="9836331" y="3605349"/>
            <a:ext cx="509452"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9836331" y="4307171"/>
            <a:ext cx="509452" cy="49638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345783" y="3605349"/>
            <a:ext cx="2067615" cy="369332"/>
          </a:xfrm>
          <a:prstGeom prst="rect">
            <a:avLst/>
          </a:prstGeom>
          <a:noFill/>
        </p:spPr>
        <p:txBody>
          <a:bodyPr wrap="square" rtlCol="0">
            <a:spAutoFit/>
          </a:bodyPr>
          <a:lstStyle/>
          <a:p>
            <a:r>
              <a:rPr lang="en-US" dirty="0" smtClean="0"/>
              <a:t>Record/Play</a:t>
            </a:r>
            <a:endParaRPr lang="en-US" dirty="0"/>
          </a:p>
        </p:txBody>
      </p:sp>
      <p:sp>
        <p:nvSpPr>
          <p:cNvPr id="9" name="TextBox 8"/>
          <p:cNvSpPr txBox="1"/>
          <p:nvPr/>
        </p:nvSpPr>
        <p:spPr>
          <a:xfrm>
            <a:off x="10345782" y="4307171"/>
            <a:ext cx="2067615" cy="369332"/>
          </a:xfrm>
          <a:prstGeom prst="rect">
            <a:avLst/>
          </a:prstGeom>
          <a:noFill/>
        </p:spPr>
        <p:txBody>
          <a:bodyPr wrap="square" rtlCol="0">
            <a:spAutoFit/>
          </a:bodyPr>
          <a:lstStyle/>
          <a:p>
            <a:r>
              <a:rPr lang="en-US" dirty="0" smtClean="0"/>
              <a:t>Record Only</a:t>
            </a:r>
            <a:endParaRPr lang="en-US" dirty="0"/>
          </a:p>
        </p:txBody>
      </p:sp>
    </p:spTree>
    <p:extLst>
      <p:ext uri="{BB962C8B-B14F-4D97-AF65-F5344CB8AC3E}">
        <p14:creationId xmlns:p14="http://schemas.microsoft.com/office/powerpoint/2010/main" val="35883524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5105209"/>
          </a:xfrm>
        </p:spPr>
        <p:txBody>
          <a:bodyPr/>
          <a:lstStyle/>
          <a:p>
            <a:r>
              <a:rPr lang="en-US" dirty="0" smtClean="0"/>
              <a:t>New sensor shipping now </a:t>
            </a:r>
          </a:p>
          <a:p>
            <a:pPr lvl="1"/>
            <a:r>
              <a:rPr lang="en-US" dirty="0"/>
              <a:t>http://</a:t>
            </a:r>
            <a:r>
              <a:rPr lang="en-US" dirty="0" smtClean="0"/>
              <a:t>aka.ms/k4wv2purchase</a:t>
            </a:r>
          </a:p>
          <a:p>
            <a:r>
              <a:rPr lang="en-US" dirty="0" smtClean="0"/>
              <a:t>New v2 SDK (public preview now)</a:t>
            </a:r>
          </a:p>
          <a:p>
            <a:pPr lvl="1"/>
            <a:r>
              <a:rPr lang="en-US" dirty="0"/>
              <a:t>http://</a:t>
            </a:r>
            <a:r>
              <a:rPr lang="en-US" dirty="0" smtClean="0"/>
              <a:t>aka.ms/k4wv2previewsdk</a:t>
            </a:r>
            <a:endParaRPr lang="en-US" dirty="0"/>
          </a:p>
          <a:p>
            <a:r>
              <a:rPr lang="en-US" dirty="0" smtClean="0"/>
              <a:t>Single set of cross-platform Kinect APIs (Desktop, Store, Xbox)</a:t>
            </a:r>
          </a:p>
          <a:p>
            <a:r>
              <a:rPr lang="en-US" dirty="0" smtClean="0"/>
              <a:t>Create &amp; publish Kinect apps to the Windows Store</a:t>
            </a:r>
          </a:p>
          <a:p>
            <a:pPr lvl="1"/>
            <a:r>
              <a:rPr lang="en-US" dirty="0" smtClean="0"/>
              <a:t>Still have robust support for WPF &amp; Windows </a:t>
            </a:r>
            <a:r>
              <a:rPr lang="en-US" dirty="0"/>
              <a:t>d</a:t>
            </a:r>
            <a:r>
              <a:rPr lang="en-US" dirty="0" smtClean="0"/>
              <a:t>esktop applications</a:t>
            </a:r>
          </a:p>
          <a:p>
            <a:r>
              <a:rPr lang="en-US" dirty="0" smtClean="0"/>
              <a:t>Kinect Unity plugin for both desktop &amp; store apps</a:t>
            </a:r>
          </a:p>
        </p:txBody>
      </p:sp>
      <p:sp>
        <p:nvSpPr>
          <p:cNvPr id="3" name="Title 2"/>
          <p:cNvSpPr>
            <a:spLocks noGrp="1"/>
          </p:cNvSpPr>
          <p:nvPr>
            <p:ph type="title"/>
          </p:nvPr>
        </p:nvSpPr>
        <p:spPr/>
        <p:txBody>
          <a:bodyPr/>
          <a:lstStyle/>
          <a:p>
            <a:r>
              <a:rPr lang="en-US" baseline="0" dirty="0" smtClean="0"/>
              <a:t>What’s New in K4W v2</a:t>
            </a:r>
            <a:endParaRPr lang="en-US" dirty="0"/>
          </a:p>
        </p:txBody>
      </p:sp>
    </p:spTree>
    <p:extLst>
      <p:ext uri="{BB962C8B-B14F-4D97-AF65-F5344CB8AC3E}">
        <p14:creationId xmlns:p14="http://schemas.microsoft.com/office/powerpoint/2010/main" val="226601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9" presetClass="emph" presetSubtype="0" grpId="0" nodeType="withEffect">
                                  <p:stCondLst>
                                    <p:cond delay="0"/>
                                  </p:stCondLst>
                                  <p:childTnLst>
                                    <p:set>
                                      <p:cBhvr rctx="PPT">
                                        <p:cTn id="20" dur="indefinite"/>
                                        <p:tgtEl>
                                          <p:spTgt spid="4">
                                            <p:txEl>
                                              <p:pRg st="0" end="0"/>
                                            </p:txEl>
                                          </p:spTgt>
                                        </p:tgtEl>
                                        <p:attrNameLst>
                                          <p:attrName>style.opacity</p:attrName>
                                        </p:attrNameLst>
                                      </p:cBhvr>
                                      <p:to>
                                        <p:strVal val="0.25"/>
                                      </p:to>
                                    </p:set>
                                    <p:animEffect filter="image" prLst="opacity: 0.25">
                                      <p:cBhvr rctx="IE">
                                        <p:cTn id="21" dur="indefinite"/>
                                        <p:tgtEl>
                                          <p:spTgt spid="4">
                                            <p:txEl>
                                              <p:pRg st="0" end="0"/>
                                            </p:txEl>
                                          </p:spTgt>
                                        </p:tgtEl>
                                      </p:cBhvr>
                                    </p:animEffect>
                                  </p:childTnLst>
                                </p:cTn>
                              </p:par>
                              <p:par>
                                <p:cTn id="22" presetID="9" presetClass="emph" presetSubtype="0" grpId="0" nodeType="withEffect">
                                  <p:stCondLst>
                                    <p:cond delay="0"/>
                                  </p:stCondLst>
                                  <p:childTnLst>
                                    <p:set>
                                      <p:cBhvr rctx="PPT">
                                        <p:cTn id="23" dur="indefinite"/>
                                        <p:tgtEl>
                                          <p:spTgt spid="4">
                                            <p:txEl>
                                              <p:pRg st="1" end="1"/>
                                            </p:txEl>
                                          </p:spTgt>
                                        </p:tgtEl>
                                        <p:attrNameLst>
                                          <p:attrName>style.opacity</p:attrName>
                                        </p:attrNameLst>
                                      </p:cBhvr>
                                      <p:to>
                                        <p:strVal val="0.25"/>
                                      </p:to>
                                    </p:set>
                                    <p:animEffect filter="image" prLst="opacity: 0.25">
                                      <p:cBhvr rctx="IE">
                                        <p:cTn id="24" dur="indefinite"/>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9" presetClass="emph" presetSubtype="0" grpId="0" nodeType="withEffect">
                                  <p:stCondLst>
                                    <p:cond delay="0"/>
                                  </p:stCondLst>
                                  <p:childTnLst>
                                    <p:set>
                                      <p:cBhvr rctx="PPT">
                                        <p:cTn id="31" dur="indefinite"/>
                                        <p:tgtEl>
                                          <p:spTgt spid="4">
                                            <p:txEl>
                                              <p:pRg st="2" end="2"/>
                                            </p:txEl>
                                          </p:spTgt>
                                        </p:tgtEl>
                                        <p:attrNameLst>
                                          <p:attrName>style.opacity</p:attrName>
                                        </p:attrNameLst>
                                      </p:cBhvr>
                                      <p:to>
                                        <p:strVal val="0.25"/>
                                      </p:to>
                                    </p:set>
                                    <p:animEffect filter="image" prLst="opacity: 0.25">
                                      <p:cBhvr rctx="IE">
                                        <p:cTn id="32" dur="indefinite"/>
                                        <p:tgtEl>
                                          <p:spTgt spid="4">
                                            <p:txEl>
                                              <p:pRg st="2" end="2"/>
                                            </p:txEl>
                                          </p:spTgt>
                                        </p:tgtEl>
                                      </p:cBhvr>
                                    </p:animEffect>
                                  </p:childTnLst>
                                </p:cTn>
                              </p:par>
                              <p:par>
                                <p:cTn id="33" presetID="9" presetClass="emph" presetSubtype="0" grpId="0" nodeType="withEffect">
                                  <p:stCondLst>
                                    <p:cond delay="0"/>
                                  </p:stCondLst>
                                  <p:childTnLst>
                                    <p:set>
                                      <p:cBhvr rctx="PPT">
                                        <p:cTn id="34" dur="indefinite"/>
                                        <p:tgtEl>
                                          <p:spTgt spid="4">
                                            <p:txEl>
                                              <p:pRg st="3" end="3"/>
                                            </p:txEl>
                                          </p:spTgt>
                                        </p:tgtEl>
                                        <p:attrNameLst>
                                          <p:attrName>style.opacity</p:attrName>
                                        </p:attrNameLst>
                                      </p:cBhvr>
                                      <p:to>
                                        <p:strVal val="0.25"/>
                                      </p:to>
                                    </p:set>
                                    <p:animEffect filter="image" prLst="opacity: 0.25">
                                      <p:cBhvr rctx="IE">
                                        <p:cTn id="35" dur="indefinite"/>
                                        <p:tgtEl>
                                          <p:spTgt spid="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par>
                                <p:cTn id="44" presetID="9" presetClass="emph" presetSubtype="0" grpId="0" nodeType="withEffect">
                                  <p:stCondLst>
                                    <p:cond delay="0"/>
                                  </p:stCondLst>
                                  <p:childTnLst>
                                    <p:set>
                                      <p:cBhvr rctx="PPT">
                                        <p:cTn id="45" dur="indefinite"/>
                                        <p:tgtEl>
                                          <p:spTgt spid="4">
                                            <p:txEl>
                                              <p:pRg st="4" end="4"/>
                                            </p:txEl>
                                          </p:spTgt>
                                        </p:tgtEl>
                                        <p:attrNameLst>
                                          <p:attrName>style.opacity</p:attrName>
                                        </p:attrNameLst>
                                      </p:cBhvr>
                                      <p:to>
                                        <p:strVal val="0.25"/>
                                      </p:to>
                                    </p:set>
                                    <p:animEffect filter="image" prLst="opacity: 0.25">
                                      <p:cBhvr rctx="IE">
                                        <p:cTn id="46" dur="indefinite"/>
                                        <p:tgtEl>
                                          <p:spTgt spid="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animEffect transition="in" filter="fade">
                                      <p:cBhvr>
                                        <p:cTn id="51" dur="500"/>
                                        <p:tgtEl>
                                          <p:spTgt spid="4">
                                            <p:txEl>
                                              <p:pRg st="7" end="7"/>
                                            </p:txEl>
                                          </p:spTgt>
                                        </p:tgtEl>
                                      </p:cBhvr>
                                    </p:animEffect>
                                  </p:childTnLst>
                                </p:cTn>
                              </p:par>
                              <p:par>
                                <p:cTn id="52" presetID="9" presetClass="emph" presetSubtype="0" grpId="0" nodeType="withEffect">
                                  <p:stCondLst>
                                    <p:cond delay="0"/>
                                  </p:stCondLst>
                                  <p:childTnLst>
                                    <p:set>
                                      <p:cBhvr rctx="PPT">
                                        <p:cTn id="53" dur="indefinite"/>
                                        <p:tgtEl>
                                          <p:spTgt spid="4">
                                            <p:txEl>
                                              <p:pRg st="5" end="5"/>
                                            </p:txEl>
                                          </p:spTgt>
                                        </p:tgtEl>
                                        <p:attrNameLst>
                                          <p:attrName>style.opacity</p:attrName>
                                        </p:attrNameLst>
                                      </p:cBhvr>
                                      <p:to>
                                        <p:strVal val="0.25"/>
                                      </p:to>
                                    </p:set>
                                    <p:animEffect filter="image" prLst="opacity: 0.25">
                                      <p:cBhvr rctx="IE">
                                        <p:cTn id="54" dur="indefinite"/>
                                        <p:tgtEl>
                                          <p:spTgt spid="4">
                                            <p:txEl>
                                              <p:pRg st="5" end="5"/>
                                            </p:txEl>
                                          </p:spTgt>
                                        </p:tgtEl>
                                      </p:cBhvr>
                                    </p:animEffect>
                                  </p:childTnLst>
                                </p:cTn>
                              </p:par>
                              <p:par>
                                <p:cTn id="55" presetID="9" presetClass="emph" presetSubtype="0" grpId="0" nodeType="withEffect">
                                  <p:stCondLst>
                                    <p:cond delay="0"/>
                                  </p:stCondLst>
                                  <p:childTnLst>
                                    <p:set>
                                      <p:cBhvr rctx="PPT">
                                        <p:cTn id="56" dur="indefinite"/>
                                        <p:tgtEl>
                                          <p:spTgt spid="4">
                                            <p:txEl>
                                              <p:pRg st="6" end="6"/>
                                            </p:txEl>
                                          </p:spTgt>
                                        </p:tgtEl>
                                        <p:attrNameLst>
                                          <p:attrName>style.opacity</p:attrName>
                                        </p:attrNameLst>
                                      </p:cBhvr>
                                      <p:to>
                                        <p:strVal val="0.25"/>
                                      </p:to>
                                    </p:set>
                                    <p:animEffect filter="image" prLst="opacity: 0.25">
                                      <p:cBhvr rctx="IE">
                                        <p:cTn id="57" dur="indefinite"/>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Kinect Studio 2.0</a:t>
            </a:r>
            <a:br>
              <a:rPr lang="en-US" dirty="0" smtClean="0"/>
            </a:br>
            <a:r>
              <a:rPr lang="en-US" sz="2800" dirty="0" smtClean="0"/>
              <a:t>Recording | Playback</a:t>
            </a:r>
            <a:br>
              <a:rPr lang="en-US" sz="2800" dirty="0" smtClean="0"/>
            </a:br>
            <a:endParaRPr lang="en-US" sz="2800" dirty="0"/>
          </a:p>
        </p:txBody>
      </p:sp>
    </p:spTree>
    <p:extLst>
      <p:ext uri="{BB962C8B-B14F-4D97-AF65-F5344CB8AC3E}">
        <p14:creationId xmlns:p14="http://schemas.microsoft.com/office/powerpoint/2010/main" val="36520483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3"/>
          </p:nvPr>
        </p:nvSpPr>
        <p:spPr>
          <a:xfrm>
            <a:off x="2714333" y="1774793"/>
            <a:ext cx="6690924" cy="639762"/>
          </a:xfrm>
        </p:spPr>
        <p:txBody>
          <a:bodyPr/>
          <a:lstStyle/>
          <a:p>
            <a:r>
              <a:rPr lang="en-US" dirty="0" smtClean="0"/>
              <a:t>V2.0</a:t>
            </a:r>
            <a:endParaRPr lang="en-US" dirty="0"/>
          </a:p>
        </p:txBody>
      </p:sp>
      <p:sp>
        <p:nvSpPr>
          <p:cNvPr id="9" name="Content Placeholder 8"/>
          <p:cNvSpPr>
            <a:spLocks noGrp="1"/>
          </p:cNvSpPr>
          <p:nvPr>
            <p:ph sz="quarter" idx="4"/>
          </p:nvPr>
        </p:nvSpPr>
        <p:spPr>
          <a:xfrm>
            <a:off x="2714333" y="2425337"/>
            <a:ext cx="7174249" cy="4648200"/>
          </a:xfrm>
        </p:spPr>
        <p:txBody>
          <a:bodyPr/>
          <a:lstStyle/>
          <a:p>
            <a:r>
              <a:rPr lang="en-US" b="0" dirty="0" smtClean="0"/>
              <a:t>Now can record Audio</a:t>
            </a:r>
            <a:endParaRPr lang="en-US" b="0" dirty="0"/>
          </a:p>
          <a:p>
            <a:r>
              <a:rPr lang="en-US" b="0" dirty="0" smtClean="0"/>
              <a:t>Playback works without sensor attached</a:t>
            </a:r>
          </a:p>
          <a:p>
            <a:r>
              <a:rPr lang="en-US" b="0" dirty="0" smtClean="0"/>
              <a:t>API access to playback/record</a:t>
            </a:r>
          </a:p>
          <a:p>
            <a:pPr lvl="1"/>
            <a:r>
              <a:rPr lang="en-US" dirty="0" smtClean="0"/>
              <a:t>Kinect Studio, only uses these public APIs!</a:t>
            </a:r>
          </a:p>
        </p:txBody>
      </p:sp>
      <p:sp>
        <p:nvSpPr>
          <p:cNvPr id="2" name="Title 1"/>
          <p:cNvSpPr>
            <a:spLocks noGrp="1"/>
          </p:cNvSpPr>
          <p:nvPr>
            <p:ph type="title"/>
          </p:nvPr>
        </p:nvSpPr>
        <p:spPr/>
        <p:txBody>
          <a:bodyPr/>
          <a:lstStyle/>
          <a:p>
            <a:r>
              <a:rPr lang="en-US" dirty="0" smtClean="0"/>
              <a:t>Kinect Studio</a:t>
            </a:r>
            <a:r>
              <a:rPr lang="en-US" baseline="0" dirty="0" smtClean="0"/>
              <a:t> – Major Improvements</a:t>
            </a:r>
            <a:endParaRPr lang="en-US" dirty="0"/>
          </a:p>
        </p:txBody>
      </p:sp>
    </p:spTree>
    <p:extLst>
      <p:ext uri="{BB962C8B-B14F-4D97-AF65-F5344CB8AC3E}">
        <p14:creationId xmlns:p14="http://schemas.microsoft.com/office/powerpoint/2010/main" val="35569359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Gesture Recognition</a:t>
            </a:r>
            <a:endParaRPr lang="en-US" dirty="0"/>
          </a:p>
        </p:txBody>
      </p:sp>
      <p:sp>
        <p:nvSpPr>
          <p:cNvPr id="3" name="Subtitle 2"/>
          <p:cNvSpPr>
            <a:spLocks noGrp="1"/>
          </p:cNvSpPr>
          <p:nvPr>
            <p:ph type="subTitle" idx="1"/>
          </p:nvPr>
        </p:nvSpPr>
        <p:spPr/>
        <p:txBody>
          <a:bodyPr/>
          <a:lstStyle/>
          <a:p>
            <a:r>
              <a:rPr lang="en-US" dirty="0" smtClean="0"/>
              <a:t>Heuristic + Machine Learning Approaches</a:t>
            </a:r>
            <a:endParaRPr lang="en-US" dirty="0"/>
          </a:p>
        </p:txBody>
      </p:sp>
    </p:spTree>
    <p:extLst>
      <p:ext uri="{BB962C8B-B14F-4D97-AF65-F5344CB8AC3E}">
        <p14:creationId xmlns:p14="http://schemas.microsoft.com/office/powerpoint/2010/main" val="5906171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609398"/>
          </a:xfrm>
        </p:spPr>
        <p:txBody>
          <a:bodyPr>
            <a:normAutofit fontScale="90000"/>
          </a:bodyPr>
          <a:lstStyle/>
          <a:p>
            <a:r>
              <a:rPr lang="en-US" dirty="0" smtClean="0"/>
              <a:t>Gesture Builder</a:t>
            </a:r>
            <a:endParaRPr lang="en-US" dirty="0"/>
          </a:p>
        </p:txBody>
      </p:sp>
      <p:sp>
        <p:nvSpPr>
          <p:cNvPr id="3" name="Text Placeholder 2"/>
          <p:cNvSpPr>
            <a:spLocks noGrp="1"/>
          </p:cNvSpPr>
          <p:nvPr>
            <p:ph type="body" sz="quarter" idx="10"/>
          </p:nvPr>
        </p:nvSpPr>
        <p:spPr>
          <a:xfrm>
            <a:off x="520701" y="1447799"/>
            <a:ext cx="11149013" cy="4653582"/>
          </a:xfrm>
        </p:spPr>
        <p:txBody>
          <a:bodyPr/>
          <a:lstStyle/>
          <a:p>
            <a:r>
              <a:rPr lang="en-US" sz="2800" b="0" dirty="0" smtClean="0"/>
              <a:t>New tool, shipping with v2 SDK</a:t>
            </a:r>
          </a:p>
          <a:p>
            <a:r>
              <a:rPr lang="en-US" sz="2800" b="0" dirty="0" smtClean="0"/>
              <a:t>Organize data using projects and solutions</a:t>
            </a:r>
          </a:p>
          <a:p>
            <a:r>
              <a:rPr lang="en-US" sz="2800" b="0" dirty="0" smtClean="0"/>
              <a:t>Give meaning to data by tagging gestures</a:t>
            </a:r>
          </a:p>
          <a:p>
            <a:r>
              <a:rPr lang="en-US" sz="2800" b="0" dirty="0" smtClean="0"/>
              <a:t>Build gestures using machine learning technology</a:t>
            </a:r>
          </a:p>
          <a:p>
            <a:pPr lvl="1"/>
            <a:r>
              <a:rPr lang="en-US" sz="2400" dirty="0" smtClean="0"/>
              <a:t>Adaptive Boosting (</a:t>
            </a:r>
            <a:r>
              <a:rPr lang="en-US" sz="2400" dirty="0" err="1" smtClean="0"/>
              <a:t>AdaBoost</a:t>
            </a:r>
            <a:r>
              <a:rPr lang="en-US" sz="2400" dirty="0" smtClean="0"/>
              <a:t>) Trigger</a:t>
            </a:r>
          </a:p>
          <a:p>
            <a:pPr lvl="2"/>
            <a:r>
              <a:rPr lang="en-US" sz="2000" dirty="0" smtClean="0"/>
              <a:t>Determines if player is performing gesture</a:t>
            </a:r>
          </a:p>
          <a:p>
            <a:pPr lvl="1"/>
            <a:r>
              <a:rPr lang="en-US" sz="2400" dirty="0" smtClean="0"/>
              <a:t>Random Forest Regression (RFR) Progress</a:t>
            </a:r>
          </a:p>
          <a:p>
            <a:pPr lvl="2"/>
            <a:r>
              <a:rPr lang="en-US" sz="2000" dirty="0" smtClean="0"/>
              <a:t>Determines the progress of the gesture performed by player</a:t>
            </a:r>
          </a:p>
          <a:p>
            <a:r>
              <a:rPr lang="en-US" sz="2800" b="0" dirty="0" smtClean="0"/>
              <a:t>Analyze / test the results of gesture detection</a:t>
            </a:r>
          </a:p>
          <a:p>
            <a:r>
              <a:rPr lang="en-US" sz="2800" b="0" dirty="0" smtClean="0"/>
              <a:t>Live preview of results</a:t>
            </a:r>
            <a:endParaRPr lang="en-US" sz="2800" b="0" dirty="0"/>
          </a:p>
        </p:txBody>
      </p:sp>
    </p:spTree>
    <p:extLst>
      <p:ext uri="{BB962C8B-B14F-4D97-AF65-F5344CB8AC3E}">
        <p14:creationId xmlns:p14="http://schemas.microsoft.com/office/powerpoint/2010/main" val="3552658135"/>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Gesture Builder</a:t>
            </a:r>
            <a:endParaRPr lang="en-US" dirty="0"/>
          </a:p>
        </p:txBody>
      </p:sp>
      <p:sp>
        <p:nvSpPr>
          <p:cNvPr id="13" name="Circular Arrow 12"/>
          <p:cNvSpPr/>
          <p:nvPr/>
        </p:nvSpPr>
        <p:spPr bwMode="auto">
          <a:xfrm>
            <a:off x="8342491" y="1216550"/>
            <a:ext cx="1240403" cy="1304014"/>
          </a:xfrm>
          <a:prstGeom prst="circularArrow">
            <a:avLst>
              <a:gd name="adj1" fmla="val 12500"/>
              <a:gd name="adj2" fmla="val 1142319"/>
              <a:gd name="adj3" fmla="val 20457681"/>
              <a:gd name="adj4" fmla="val 16305381"/>
              <a:gd name="adj5" fmla="val 12500"/>
            </a:avLst>
          </a:prstGeom>
          <a:solidFill>
            <a:schemeClr val="accent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Circular Arrow 13"/>
          <p:cNvSpPr/>
          <p:nvPr/>
        </p:nvSpPr>
        <p:spPr bwMode="auto">
          <a:xfrm rot="5400000">
            <a:off x="8310685" y="3617844"/>
            <a:ext cx="1240403" cy="1304014"/>
          </a:xfrm>
          <a:prstGeom prst="circularArrow">
            <a:avLst>
              <a:gd name="adj1" fmla="val 12500"/>
              <a:gd name="adj2" fmla="val 1142319"/>
              <a:gd name="adj3" fmla="val 20457681"/>
              <a:gd name="adj4" fmla="val 16305381"/>
              <a:gd name="adj5" fmla="val 12500"/>
            </a:avLst>
          </a:prstGeom>
          <a:solidFill>
            <a:schemeClr val="accent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Circular Arrow 14"/>
          <p:cNvSpPr/>
          <p:nvPr/>
        </p:nvSpPr>
        <p:spPr bwMode="auto">
          <a:xfrm rot="10800000">
            <a:off x="5045366" y="3596642"/>
            <a:ext cx="1240403" cy="1304014"/>
          </a:xfrm>
          <a:prstGeom prst="circularArrow">
            <a:avLst>
              <a:gd name="adj1" fmla="val 12500"/>
              <a:gd name="adj2" fmla="val 1142319"/>
              <a:gd name="adj3" fmla="val 20457681"/>
              <a:gd name="adj4" fmla="val 16305381"/>
              <a:gd name="adj5" fmla="val 12500"/>
            </a:avLst>
          </a:prstGeom>
          <a:solidFill>
            <a:schemeClr val="accent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6" name="Circular Arrow 15"/>
          <p:cNvSpPr/>
          <p:nvPr/>
        </p:nvSpPr>
        <p:spPr bwMode="auto">
          <a:xfrm rot="16200000">
            <a:off x="4728641" y="1077405"/>
            <a:ext cx="1240403" cy="1304014"/>
          </a:xfrm>
          <a:prstGeom prst="circularArrow">
            <a:avLst>
              <a:gd name="adj1" fmla="val 12500"/>
              <a:gd name="adj2" fmla="val 1142319"/>
              <a:gd name="adj3" fmla="val 20457681"/>
              <a:gd name="adj4" fmla="val 16305381"/>
              <a:gd name="adj5" fmla="val 12500"/>
            </a:avLst>
          </a:prstGeom>
          <a:solidFill>
            <a:schemeClr val="accent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 name="TextBox 20"/>
          <p:cNvSpPr txBox="1"/>
          <p:nvPr/>
        </p:nvSpPr>
        <p:spPr>
          <a:xfrm>
            <a:off x="4186599" y="1107882"/>
            <a:ext cx="1396783" cy="430887"/>
          </a:xfrm>
          <a:prstGeom prst="rect">
            <a:avLst/>
          </a:prstGeom>
          <a:noFill/>
        </p:spPr>
        <p:txBody>
          <a:bodyPr wrap="square" lIns="0" tIns="0" rIns="0" bIns="0" rtlCol="0">
            <a:spAutoFit/>
          </a:bodyPr>
          <a:lstStyle/>
          <a:p>
            <a:r>
              <a:rPr lang="en-US" sz="1400" dirty="0">
                <a:solidFill>
                  <a:schemeClr val="tx2">
                    <a:alpha val="99000"/>
                  </a:schemeClr>
                </a:solidFill>
              </a:rPr>
              <a:t>Rinse and</a:t>
            </a:r>
          </a:p>
          <a:p>
            <a:r>
              <a:rPr lang="en-US" sz="1400" dirty="0">
                <a:solidFill>
                  <a:schemeClr val="tx2">
                    <a:alpha val="99000"/>
                  </a:schemeClr>
                </a:solidFill>
              </a:rPr>
              <a:t>repeat</a:t>
            </a:r>
          </a:p>
        </p:txBody>
      </p:sp>
      <p:graphicFrame>
        <p:nvGraphicFramePr>
          <p:cNvPr id="22" name="Diagram 21"/>
          <p:cNvGraphicFramePr/>
          <p:nvPr>
            <p:extLst/>
          </p:nvPr>
        </p:nvGraphicFramePr>
        <p:xfrm>
          <a:off x="1424871" y="4675368"/>
          <a:ext cx="3347500" cy="1462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Left Arrow 22"/>
          <p:cNvSpPr/>
          <p:nvPr/>
        </p:nvSpPr>
        <p:spPr bwMode="auto">
          <a:xfrm>
            <a:off x="4859837" y="4890052"/>
            <a:ext cx="787179" cy="302167"/>
          </a:xfrm>
          <a:prstGeom prst="leftArrow">
            <a:avLst/>
          </a:prstGeom>
          <a:solidFill>
            <a:schemeClr val="accent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p:nvSpPr>
        <p:spPr>
          <a:xfrm>
            <a:off x="5861670" y="587563"/>
            <a:ext cx="2764909" cy="158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95000"/>
                    <a:alpha val="99000"/>
                  </a:schemeClr>
                </a:solidFill>
              </a:rPr>
              <a:t>Record example gestures using </a:t>
            </a:r>
            <a:r>
              <a:rPr lang="en-US" sz="2400" dirty="0" smtClean="0">
                <a:solidFill>
                  <a:schemeClr val="bg1">
                    <a:lumMod val="95000"/>
                    <a:alpha val="99000"/>
                  </a:schemeClr>
                </a:solidFill>
              </a:rPr>
              <a:t>Kinect Studio</a:t>
            </a:r>
            <a:endParaRPr lang="en-US" sz="2400" dirty="0">
              <a:solidFill>
                <a:schemeClr val="bg1">
                  <a:lumMod val="95000"/>
                  <a:alpha val="99000"/>
                </a:schemeClr>
              </a:solidFill>
            </a:endParaRPr>
          </a:p>
        </p:txBody>
      </p:sp>
      <p:sp>
        <p:nvSpPr>
          <p:cNvPr id="24" name="Rectangle 23"/>
          <p:cNvSpPr/>
          <p:nvPr/>
        </p:nvSpPr>
        <p:spPr>
          <a:xfrm>
            <a:off x="8836796" y="2252628"/>
            <a:ext cx="2764909" cy="158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95000"/>
                    <a:alpha val="99000"/>
                  </a:schemeClr>
                </a:solidFill>
              </a:rPr>
              <a:t>Tag gestures using </a:t>
            </a:r>
            <a:r>
              <a:rPr lang="en-US" sz="2400" dirty="0" smtClean="0">
                <a:solidFill>
                  <a:schemeClr val="bg1">
                    <a:lumMod val="95000"/>
                    <a:alpha val="99000"/>
                  </a:schemeClr>
                </a:solidFill>
              </a:rPr>
              <a:t>Gesture Builder</a:t>
            </a:r>
            <a:endParaRPr lang="en-US" sz="2400" dirty="0">
              <a:solidFill>
                <a:schemeClr val="bg1">
                  <a:lumMod val="95000"/>
                  <a:alpha val="99000"/>
                </a:schemeClr>
              </a:solidFill>
            </a:endParaRPr>
          </a:p>
        </p:txBody>
      </p:sp>
      <p:sp>
        <p:nvSpPr>
          <p:cNvPr id="25" name="Rectangle 24"/>
          <p:cNvSpPr/>
          <p:nvPr/>
        </p:nvSpPr>
        <p:spPr>
          <a:xfrm>
            <a:off x="5940452" y="4043153"/>
            <a:ext cx="2764909" cy="158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95000"/>
                    <a:alpha val="99000"/>
                  </a:schemeClr>
                </a:solidFill>
              </a:rPr>
              <a:t>Build and analyze gestures </a:t>
            </a:r>
            <a:r>
              <a:rPr lang="en-US" sz="2400" dirty="0" smtClean="0">
                <a:solidFill>
                  <a:schemeClr val="bg1">
                    <a:lumMod val="95000"/>
                    <a:alpha val="99000"/>
                  </a:schemeClr>
                </a:solidFill>
              </a:rPr>
              <a:t>using Gesture Builder</a:t>
            </a:r>
            <a:endParaRPr lang="en-US" sz="2400" dirty="0">
              <a:solidFill>
                <a:schemeClr val="bg1">
                  <a:lumMod val="95000"/>
                  <a:alpha val="99000"/>
                </a:schemeClr>
              </a:solidFill>
            </a:endParaRPr>
          </a:p>
        </p:txBody>
      </p:sp>
      <p:sp>
        <p:nvSpPr>
          <p:cNvPr id="26" name="Rectangle 25"/>
          <p:cNvSpPr/>
          <p:nvPr/>
        </p:nvSpPr>
        <p:spPr>
          <a:xfrm>
            <a:off x="2678024" y="2180561"/>
            <a:ext cx="2764909" cy="158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95000"/>
                    <a:alpha val="99000"/>
                  </a:schemeClr>
                </a:solidFill>
              </a:rPr>
              <a:t>Preview </a:t>
            </a:r>
            <a:r>
              <a:rPr lang="en-US" sz="2400" dirty="0" smtClean="0">
                <a:solidFill>
                  <a:schemeClr val="bg1">
                    <a:lumMod val="95000"/>
                    <a:alpha val="99000"/>
                  </a:schemeClr>
                </a:solidFill>
              </a:rPr>
              <a:t>gestures in Gesture Builder</a:t>
            </a:r>
            <a:endParaRPr lang="en-US" sz="2400" dirty="0">
              <a:solidFill>
                <a:schemeClr val="bg1">
                  <a:lumMod val="95000"/>
                  <a:alpha val="99000"/>
                </a:schemeClr>
              </a:solidFill>
            </a:endParaRPr>
          </a:p>
        </p:txBody>
      </p:sp>
      <p:sp>
        <p:nvSpPr>
          <p:cNvPr id="5" name="TextBox 4"/>
          <p:cNvSpPr txBox="1"/>
          <p:nvPr/>
        </p:nvSpPr>
        <p:spPr>
          <a:xfrm>
            <a:off x="1528763" y="5305121"/>
            <a:ext cx="3168072" cy="646331"/>
          </a:xfrm>
          <a:prstGeom prst="rect">
            <a:avLst/>
          </a:prstGeom>
          <a:noFill/>
        </p:spPr>
        <p:txBody>
          <a:bodyPr wrap="square" rtlCol="0">
            <a:spAutoFit/>
          </a:bodyPr>
          <a:lstStyle/>
          <a:p>
            <a:r>
              <a:rPr lang="en-US" dirty="0" smtClean="0">
                <a:solidFill>
                  <a:schemeClr val="tx2">
                    <a:alpha val="99000"/>
                  </a:schemeClr>
                </a:solidFill>
              </a:rPr>
              <a:t>Call gesture detector for tracked bodies</a:t>
            </a:r>
            <a:endParaRPr lang="en-US" dirty="0">
              <a:solidFill>
                <a:schemeClr val="tx2">
                  <a:alpha val="99000"/>
                </a:schemeClr>
              </a:solidFill>
            </a:endParaRPr>
          </a:p>
        </p:txBody>
      </p:sp>
    </p:spTree>
    <p:extLst>
      <p:ext uri="{BB962C8B-B14F-4D97-AF65-F5344CB8AC3E}">
        <p14:creationId xmlns:p14="http://schemas.microsoft.com/office/powerpoint/2010/main" val="1897267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1" grpId="0"/>
      <p:bldGraphic spid="22" grpId="0">
        <p:bldAsOne/>
      </p:bldGraphic>
      <p:bldP spid="23" grpId="0" animBg="1"/>
      <p:bldP spid="24" grpId="0" animBg="1"/>
      <p:bldP spid="25" grpId="0" animBg="1"/>
      <p:bldP spid="26" grpId="0" animBg="1"/>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lvl="0"/>
            <a:r>
              <a:rPr lang="en-US" dirty="0" smtClean="0"/>
              <a:t>Heuristic</a:t>
            </a:r>
          </a:p>
        </p:txBody>
      </p:sp>
      <p:sp>
        <p:nvSpPr>
          <p:cNvPr id="3" name="Content Placeholder 2"/>
          <p:cNvSpPr>
            <a:spLocks noGrp="1"/>
          </p:cNvSpPr>
          <p:nvPr>
            <p:ph sz="half" idx="2"/>
          </p:nvPr>
        </p:nvSpPr>
        <p:spPr/>
        <p:txBody>
          <a:bodyPr/>
          <a:lstStyle/>
          <a:p>
            <a:r>
              <a:rPr lang="en-US" b="0" dirty="0" smtClean="0"/>
              <a:t>Gesture is a coding problem</a:t>
            </a:r>
          </a:p>
          <a:p>
            <a:r>
              <a:rPr lang="en-US" b="0" dirty="0" smtClean="0"/>
              <a:t>Quick to do simple gestures/poses (hand over head)</a:t>
            </a:r>
          </a:p>
          <a:p>
            <a:r>
              <a:rPr lang="en-US" b="0" dirty="0" smtClean="0"/>
              <a:t>ML can </a:t>
            </a:r>
            <a:r>
              <a:rPr lang="en-US" b="0" dirty="0"/>
              <a:t>also be useful to find good signals for Heuristic </a:t>
            </a:r>
            <a:r>
              <a:rPr lang="en-US" b="0" dirty="0" smtClean="0"/>
              <a:t>approach</a:t>
            </a:r>
            <a:endParaRPr lang="en-US" b="0" dirty="0"/>
          </a:p>
          <a:p>
            <a:pPr marL="0" indent="0">
              <a:buNone/>
            </a:pPr>
            <a:endParaRPr lang="en-US" dirty="0" smtClean="0"/>
          </a:p>
          <a:p>
            <a:pPr marL="0" indent="0">
              <a:buNone/>
            </a:pPr>
            <a:r>
              <a:rPr lang="en-US" dirty="0" smtClean="0"/>
              <a:t/>
            </a:r>
            <a:br>
              <a:rPr lang="en-US" dirty="0" smtClean="0"/>
            </a:br>
            <a:r>
              <a:rPr lang="en-US" dirty="0" smtClean="0"/>
              <a:t/>
            </a:r>
            <a:br>
              <a:rPr lang="en-US" dirty="0" smtClean="0"/>
            </a:br>
            <a:endParaRPr lang="en-US" dirty="0"/>
          </a:p>
        </p:txBody>
      </p:sp>
      <p:sp>
        <p:nvSpPr>
          <p:cNvPr id="4" name="Text Placeholder 3"/>
          <p:cNvSpPr>
            <a:spLocks noGrp="1"/>
          </p:cNvSpPr>
          <p:nvPr>
            <p:ph type="body" sz="quarter" idx="3"/>
          </p:nvPr>
        </p:nvSpPr>
        <p:spPr/>
        <p:txBody>
          <a:bodyPr>
            <a:normAutofit fontScale="92500"/>
          </a:bodyPr>
          <a:lstStyle/>
          <a:p>
            <a:r>
              <a:rPr lang="en-US" dirty="0" smtClean="0"/>
              <a:t>Machine Learning (ML) with G.B.</a:t>
            </a:r>
            <a:endParaRPr lang="en-US" dirty="0"/>
          </a:p>
        </p:txBody>
      </p:sp>
      <p:sp>
        <p:nvSpPr>
          <p:cNvPr id="5" name="Content Placeholder 4"/>
          <p:cNvSpPr>
            <a:spLocks noGrp="1"/>
          </p:cNvSpPr>
          <p:nvPr>
            <p:ph sz="quarter" idx="4"/>
          </p:nvPr>
        </p:nvSpPr>
        <p:spPr/>
        <p:txBody>
          <a:bodyPr/>
          <a:lstStyle/>
          <a:p>
            <a:r>
              <a:rPr lang="en-US" b="0" dirty="0" smtClean="0"/>
              <a:t>Gesture is a data problem</a:t>
            </a:r>
          </a:p>
          <a:p>
            <a:r>
              <a:rPr lang="en-US" b="0" dirty="0" smtClean="0"/>
              <a:t>Signals which may not be easily human understandable (progress in a baseball swing)</a:t>
            </a:r>
          </a:p>
          <a:p>
            <a:r>
              <a:rPr lang="en-US" b="0" dirty="0" smtClean="0"/>
              <a:t>Large investment for production</a:t>
            </a:r>
          </a:p>
          <a:p>
            <a:r>
              <a:rPr lang="en-US" b="0" dirty="0" smtClean="0"/>
              <a:t>Danger of over-fitting, causes you to be too specific – eliminating recognition of generic cases</a:t>
            </a:r>
          </a:p>
        </p:txBody>
      </p:sp>
      <p:sp>
        <p:nvSpPr>
          <p:cNvPr id="6" name="Title 5"/>
          <p:cNvSpPr>
            <a:spLocks noGrp="1"/>
          </p:cNvSpPr>
          <p:nvPr>
            <p:ph type="title"/>
          </p:nvPr>
        </p:nvSpPr>
        <p:spPr/>
        <p:txBody>
          <a:bodyPr/>
          <a:lstStyle/>
          <a:p>
            <a:r>
              <a:rPr lang="en-US" dirty="0" smtClean="0"/>
              <a:t>Gesture Recognition</a:t>
            </a:r>
            <a:endParaRPr lang="en-US" dirty="0"/>
          </a:p>
        </p:txBody>
      </p:sp>
    </p:spTree>
    <p:extLst>
      <p:ext uri="{BB962C8B-B14F-4D97-AF65-F5344CB8AC3E}">
        <p14:creationId xmlns:p14="http://schemas.microsoft.com/office/powerpoint/2010/main" val="12734608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Usage Scenarios</a:t>
            </a:r>
            <a:endParaRPr lang="en-US" dirty="0"/>
          </a:p>
        </p:txBody>
      </p:sp>
      <p:pic>
        <p:nvPicPr>
          <p:cNvPr id="22" name="b522b204-1fde-442c-91e6-45d64d48f18e">
            <a:hlinkClick r:id="" action="ppaction://media"/>
          </p:cNvPr>
          <p:cNvPicPr>
            <a:picLocks noChangeAspect="1"/>
          </p:cNvPicPr>
          <p:nvPr>
            <a:videoFile r:link="rId1"/>
            <p:extLst>
              <p:ext uri="{DAA4B4D4-6D71-4841-9C94-3DE7FCFB9230}">
                <p14:media xmlns:p14="http://schemas.microsoft.com/office/powerpoint/2010/main" r:embed="rId2">
                  <p14:trim end="7013.4333"/>
                </p14:media>
              </p:ext>
            </p:extLst>
          </p:nvPr>
        </p:nvPicPr>
        <p:blipFill>
          <a:blip r:embed="rId4"/>
          <a:stretch>
            <a:fillRect/>
          </a:stretch>
        </p:blipFill>
        <p:spPr>
          <a:xfrm>
            <a:off x="4119127" y="4583218"/>
            <a:ext cx="3953746" cy="2223982"/>
          </a:xfrm>
          <a:prstGeom prst="rect">
            <a:avLst/>
          </a:prstGeom>
        </p:spPr>
      </p:pic>
      <p:sp>
        <p:nvSpPr>
          <p:cNvPr id="27" name="TextBox 26"/>
          <p:cNvSpPr txBox="1"/>
          <p:nvPr/>
        </p:nvSpPr>
        <p:spPr>
          <a:xfrm>
            <a:off x="10074495" y="1138621"/>
            <a:ext cx="1856059" cy="400110"/>
          </a:xfrm>
          <a:prstGeom prst="rect">
            <a:avLst/>
          </a:prstGeom>
          <a:noFill/>
        </p:spPr>
        <p:txBody>
          <a:bodyPr wrap="square" rtlCol="0">
            <a:spAutoFit/>
          </a:bodyPr>
          <a:lstStyle/>
          <a:p>
            <a:pPr algn="ctr" defTabSz="1243493"/>
            <a:r>
              <a:rPr lang="en-US" sz="2000" dirty="0">
                <a:latin typeface="Segoe UI Light" panose="020B0502040204020203" pitchFamily="34" charset="0"/>
                <a:ea typeface="Segoe UI" pitchFamily="34" charset="0"/>
                <a:cs typeface="Segoe UI Light" panose="020B0502040204020203" pitchFamily="34" charset="0"/>
              </a:rPr>
              <a:t>TRAINING</a:t>
            </a:r>
          </a:p>
        </p:txBody>
      </p:sp>
      <p:grpSp>
        <p:nvGrpSpPr>
          <p:cNvPr id="40" name="Group 39"/>
          <p:cNvGrpSpPr/>
          <p:nvPr/>
        </p:nvGrpSpPr>
        <p:grpSpPr>
          <a:xfrm>
            <a:off x="4998341" y="1585611"/>
            <a:ext cx="2325200" cy="2701875"/>
            <a:chOff x="5101365" y="2371222"/>
            <a:chExt cx="2325200" cy="2701875"/>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19714" y="2371222"/>
              <a:ext cx="2306851" cy="1250314"/>
            </a:xfrm>
            <a:prstGeom prst="rect">
              <a:avLst/>
            </a:prstGeom>
            <a:effectLst/>
          </p:spPr>
        </p:pic>
        <p:pic>
          <p:nvPicPr>
            <p:cNvPr id="28" name="Picture 4" descr="http://www.te.com/content/dam/te/global/english/industries/medical/solutions/patient-monitoring-solutions/patient-monitoring-solutions-details.jpg"/>
            <p:cNvPicPr>
              <a:picLocks noChangeAspect="1" noChangeArrowheads="1"/>
            </p:cNvPicPr>
            <p:nvPr/>
          </p:nvPicPr>
          <p:blipFill>
            <a:blip r:embed="rId6" cstate="print"/>
            <a:srcRect t="15588" r="1042" b="5560"/>
            <a:stretch>
              <a:fillRect/>
            </a:stretch>
          </p:blipFill>
          <p:spPr bwMode="auto">
            <a:xfrm>
              <a:off x="5101365" y="3826731"/>
              <a:ext cx="2306851" cy="1246366"/>
            </a:xfrm>
            <a:prstGeom prst="rect">
              <a:avLst/>
            </a:prstGeom>
            <a:effectLst/>
          </p:spPr>
        </p:pic>
      </p:grpSp>
      <p:grpSp>
        <p:nvGrpSpPr>
          <p:cNvPr id="39" name="Group 38"/>
          <p:cNvGrpSpPr/>
          <p:nvPr/>
        </p:nvGrpSpPr>
        <p:grpSpPr>
          <a:xfrm>
            <a:off x="2580738" y="1585611"/>
            <a:ext cx="2247201" cy="2693561"/>
            <a:chOff x="2683762" y="2371222"/>
            <a:chExt cx="2247201" cy="2693561"/>
          </a:xfrm>
        </p:grpSpPr>
        <p:pic>
          <p:nvPicPr>
            <p:cNvPr id="24" name="Picture 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705373" y="2371222"/>
              <a:ext cx="2225590" cy="1245949"/>
            </a:xfrm>
            <a:prstGeom prst="rect">
              <a:avLst/>
            </a:prstGeom>
            <a:effectLst/>
            <a:extLst>
              <a:ext uri="{909E8E84-426E-40DD-AFC4-6F175D3DCCD1}">
                <a14:hiddenFill xmlns:a14="http://schemas.microsoft.com/office/drawing/2010/main">
                  <a:solidFill>
                    <a:schemeClr val="accent1"/>
                  </a:solidFill>
                </a14:hiddenFill>
              </a:ext>
            </a:extLst>
          </p:spPr>
        </p:pic>
        <p:pic>
          <p:nvPicPr>
            <p:cNvPr id="29" name="Picture 4" descr="http://cdn.ientry.com/sites/webpronews/pictures/kinect-seniors_616.jpg"/>
            <p:cNvPicPr>
              <a:picLocks noChangeAspect="1" noChangeArrowheads="1"/>
            </p:cNvPicPr>
            <p:nvPr/>
          </p:nvPicPr>
          <p:blipFill>
            <a:blip r:embed="rId8" cstate="print"/>
            <a:srcRect b="19750"/>
            <a:stretch>
              <a:fillRect/>
            </a:stretch>
          </p:blipFill>
          <p:spPr bwMode="auto">
            <a:xfrm>
              <a:off x="2683762" y="3826731"/>
              <a:ext cx="2225590" cy="1238052"/>
            </a:xfrm>
            <a:prstGeom prst="rect">
              <a:avLst/>
            </a:prstGeom>
            <a:noFill/>
            <a:effectLst/>
          </p:spPr>
        </p:pic>
      </p:grpSp>
      <p:grpSp>
        <p:nvGrpSpPr>
          <p:cNvPr id="38" name="Group 37"/>
          <p:cNvGrpSpPr/>
          <p:nvPr/>
        </p:nvGrpSpPr>
        <p:grpSpPr>
          <a:xfrm>
            <a:off x="59174" y="1585611"/>
            <a:ext cx="2354424" cy="2701875"/>
            <a:chOff x="162198" y="2371222"/>
            <a:chExt cx="2354424" cy="2701875"/>
          </a:xfrm>
        </p:grpSpPr>
        <p:pic>
          <p:nvPicPr>
            <p:cNvPr id="26" name="Picture 25" descr="Kinect Augmented Fitting Room"/>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26198" r="7153"/>
            <a:stretch/>
          </p:blipFill>
          <p:spPr bwMode="auto">
            <a:xfrm>
              <a:off x="210701" y="2371222"/>
              <a:ext cx="2305921" cy="1246551"/>
            </a:xfrm>
            <a:prstGeom prst="rect">
              <a:avLst/>
            </a:prstGeom>
            <a:effectLst/>
            <a:extLst/>
          </p:spPr>
        </p:pic>
        <p:pic>
          <p:nvPicPr>
            <p:cNvPr id="30" name="Picture 2"/>
            <p:cNvPicPr>
              <a:picLocks noChangeAspect="1" noChangeArrowheads="1"/>
            </p:cNvPicPr>
            <p:nvPr/>
          </p:nvPicPr>
          <p:blipFill>
            <a:blip r:embed="rId10" cstate="print"/>
            <a:srcRect b="6498"/>
            <a:stretch>
              <a:fillRect/>
            </a:stretch>
          </p:blipFill>
          <p:spPr bwMode="auto">
            <a:xfrm>
              <a:off x="162198" y="3826731"/>
              <a:ext cx="2329551" cy="1246366"/>
            </a:xfrm>
            <a:prstGeom prst="rect">
              <a:avLst/>
            </a:prstGeom>
            <a:effectLst/>
          </p:spPr>
        </p:pic>
      </p:grpSp>
      <p:sp>
        <p:nvSpPr>
          <p:cNvPr id="31" name="TextBox 30"/>
          <p:cNvSpPr txBox="1"/>
          <p:nvPr/>
        </p:nvSpPr>
        <p:spPr>
          <a:xfrm>
            <a:off x="232151" y="1138620"/>
            <a:ext cx="1856059" cy="400110"/>
          </a:xfrm>
          <a:prstGeom prst="rect">
            <a:avLst/>
          </a:prstGeom>
          <a:noFill/>
        </p:spPr>
        <p:txBody>
          <a:bodyPr wrap="square" rtlCol="0">
            <a:spAutoFit/>
          </a:bodyPr>
          <a:lstStyle/>
          <a:p>
            <a:pPr algn="ctr" defTabSz="1243493"/>
            <a:r>
              <a:rPr lang="en-US" sz="2000" dirty="0">
                <a:latin typeface="Segoe UI Light" panose="020B0502040204020203" pitchFamily="34" charset="0"/>
                <a:ea typeface="Segoe UI" pitchFamily="34" charset="0"/>
                <a:cs typeface="Segoe UI Light" panose="020B0502040204020203" pitchFamily="34" charset="0"/>
              </a:rPr>
              <a:t>RETAIL</a:t>
            </a:r>
          </a:p>
        </p:txBody>
      </p:sp>
      <p:sp>
        <p:nvSpPr>
          <p:cNvPr id="32" name="TextBox 31"/>
          <p:cNvSpPr txBox="1"/>
          <p:nvPr/>
        </p:nvSpPr>
        <p:spPr>
          <a:xfrm>
            <a:off x="5049736" y="1138621"/>
            <a:ext cx="2044727" cy="400110"/>
          </a:xfrm>
          <a:prstGeom prst="rect">
            <a:avLst/>
          </a:prstGeom>
          <a:noFill/>
        </p:spPr>
        <p:txBody>
          <a:bodyPr wrap="square" rtlCol="0">
            <a:spAutoFit/>
          </a:bodyPr>
          <a:lstStyle/>
          <a:p>
            <a:pPr algn="ctr" defTabSz="1243493"/>
            <a:r>
              <a:rPr lang="en-US" sz="2000" dirty="0">
                <a:latin typeface="Segoe UI Light" panose="020B0502040204020203" pitchFamily="34" charset="0"/>
                <a:ea typeface="Segoe UI" pitchFamily="34" charset="0"/>
                <a:cs typeface="Segoe UI Light" panose="020B0502040204020203" pitchFamily="34" charset="0"/>
              </a:rPr>
              <a:t>HEALTHCARE</a:t>
            </a:r>
          </a:p>
        </p:txBody>
      </p:sp>
      <p:sp>
        <p:nvSpPr>
          <p:cNvPr id="33" name="TextBox 32"/>
          <p:cNvSpPr txBox="1"/>
          <p:nvPr/>
        </p:nvSpPr>
        <p:spPr>
          <a:xfrm>
            <a:off x="2704411" y="1138620"/>
            <a:ext cx="1856059" cy="400110"/>
          </a:xfrm>
          <a:prstGeom prst="rect">
            <a:avLst/>
          </a:prstGeom>
          <a:noFill/>
        </p:spPr>
        <p:txBody>
          <a:bodyPr wrap="square" rtlCol="0">
            <a:spAutoFit/>
          </a:bodyPr>
          <a:lstStyle/>
          <a:p>
            <a:pPr algn="ctr" defTabSz="1243493"/>
            <a:r>
              <a:rPr lang="en-US" sz="2000" dirty="0">
                <a:latin typeface="Segoe UI Light" panose="020B0502040204020203" pitchFamily="34" charset="0"/>
                <a:ea typeface="Segoe UI" pitchFamily="34" charset="0"/>
                <a:cs typeface="Segoe UI Light" panose="020B0502040204020203" pitchFamily="34" charset="0"/>
              </a:rPr>
              <a:t>THERAPY</a:t>
            </a:r>
          </a:p>
        </p:txBody>
      </p:sp>
      <p:grpSp>
        <p:nvGrpSpPr>
          <p:cNvPr id="42" name="Group 41"/>
          <p:cNvGrpSpPr/>
          <p:nvPr/>
        </p:nvGrpSpPr>
        <p:grpSpPr>
          <a:xfrm>
            <a:off x="9912001" y="1585611"/>
            <a:ext cx="2229100" cy="2706784"/>
            <a:chOff x="10015025" y="2371222"/>
            <a:chExt cx="2229100" cy="2706784"/>
          </a:xfrm>
        </p:grpSpPr>
        <p:pic>
          <p:nvPicPr>
            <p:cNvPr id="25" name="Picture 24"/>
            <p:cNvPicPr>
              <a:picLocks noChangeAspect="1"/>
            </p:cNvPicPr>
            <p:nvPr/>
          </p:nvPicPr>
          <p:blipFill rotWithShape="1">
            <a:blip r:embed="rId11" cstate="print"/>
            <a:srcRect l="17428" t="22885" r="18909" b="7491"/>
            <a:stretch/>
          </p:blipFill>
          <p:spPr>
            <a:xfrm>
              <a:off x="10015025" y="2371222"/>
              <a:ext cx="2229100" cy="1235044"/>
            </a:xfrm>
            <a:prstGeom prst="rect">
              <a:avLst/>
            </a:prstGeom>
            <a:effectLst/>
          </p:spPr>
        </p:pic>
        <p:pic>
          <p:nvPicPr>
            <p:cNvPr id="34" name="Picture 4"/>
            <p:cNvPicPr>
              <a:picLocks noChangeAspect="1" noChangeArrowheads="1"/>
            </p:cNvPicPr>
            <p:nvPr/>
          </p:nvPicPr>
          <p:blipFill rotWithShape="1">
            <a:blip r:embed="rId12" cstate="email">
              <a:extLst>
                <a:ext uri="{28A0092B-C50C-407E-A947-70E740481C1C}">
                  <a14:useLocalDpi xmlns:a14="http://schemas.microsoft.com/office/drawing/2010/main" val="0"/>
                </a:ext>
              </a:extLst>
            </a:blip>
            <a:srcRect b="15734"/>
            <a:stretch/>
          </p:blipFill>
          <p:spPr bwMode="auto">
            <a:xfrm>
              <a:off x="10015025" y="3826731"/>
              <a:ext cx="2229100" cy="125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 name="TextBox 34"/>
          <p:cNvSpPr txBox="1"/>
          <p:nvPr/>
        </p:nvSpPr>
        <p:spPr>
          <a:xfrm>
            <a:off x="7636812" y="1146269"/>
            <a:ext cx="1856059" cy="400110"/>
          </a:xfrm>
          <a:prstGeom prst="rect">
            <a:avLst/>
          </a:prstGeom>
          <a:noFill/>
        </p:spPr>
        <p:txBody>
          <a:bodyPr wrap="square" rtlCol="0">
            <a:spAutoFit/>
          </a:bodyPr>
          <a:lstStyle/>
          <a:p>
            <a:pPr algn="ctr" defTabSz="1243493"/>
            <a:r>
              <a:rPr lang="en-US" sz="2000" dirty="0">
                <a:latin typeface="Segoe UI Light" panose="020B0502040204020203" pitchFamily="34" charset="0"/>
                <a:ea typeface="Segoe UI" pitchFamily="34" charset="0"/>
                <a:cs typeface="Segoe UI Light" panose="020B0502040204020203" pitchFamily="34" charset="0"/>
              </a:rPr>
              <a:t>EDUCATION</a:t>
            </a:r>
          </a:p>
        </p:txBody>
      </p:sp>
      <p:grpSp>
        <p:nvGrpSpPr>
          <p:cNvPr id="41" name="Group 40"/>
          <p:cNvGrpSpPr/>
          <p:nvPr/>
        </p:nvGrpSpPr>
        <p:grpSpPr>
          <a:xfrm>
            <a:off x="7497205" y="1585611"/>
            <a:ext cx="2226048" cy="2705822"/>
            <a:chOff x="7600229" y="2371222"/>
            <a:chExt cx="2226048" cy="2705822"/>
          </a:xfrm>
        </p:grpSpPr>
        <p:pic>
          <p:nvPicPr>
            <p:cNvPr id="36" name="Picture 35"/>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7600229" y="3826730"/>
              <a:ext cx="2222781" cy="1250314"/>
            </a:xfrm>
            <a:prstGeom prst="rect">
              <a:avLst/>
            </a:prstGeom>
          </p:spPr>
        </p:pic>
        <p:pic>
          <p:nvPicPr>
            <p:cNvPr id="37" name="Picture 36"/>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7615316" y="2371222"/>
              <a:ext cx="2210961" cy="1242692"/>
            </a:xfrm>
            <a:prstGeom prst="rect">
              <a:avLst/>
            </a:prstGeom>
          </p:spPr>
        </p:pic>
      </p:grpSp>
    </p:spTree>
    <p:extLst>
      <p:ext uri="{BB962C8B-B14F-4D97-AF65-F5344CB8AC3E}">
        <p14:creationId xmlns:p14="http://schemas.microsoft.com/office/powerpoint/2010/main" val="38459041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2"/>
                                        </p:tgtEl>
                                      </p:cBhvr>
                                    </p:cmd>
                                  </p:childTnLst>
                                </p:cTn>
                              </p:par>
                            </p:childTnLst>
                          </p:cTn>
                        </p:par>
                      </p:childTnLst>
                    </p:cTn>
                  </p:par>
                </p:childTnLst>
              </p:cTn>
              <p:nextCondLst>
                <p:cond evt="onClick" delay="0">
                  <p:tgtEl>
                    <p:spTgt spid="22"/>
                  </p:tgtEl>
                </p:cond>
              </p:nextCondLst>
            </p:seq>
            <p:video fullScrn="1">
              <p:cMediaNode vol="80000">
                <p:cTn id="7" fill="hold" display="0">
                  <p:stCondLst>
                    <p:cond delay="indefinite"/>
                  </p:stCondLst>
                </p:cTn>
                <p:tgtEl>
                  <p:spTgt spid="2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Sensor Overview</a:t>
            </a:r>
            <a:endParaRPr lang="en-US" dirty="0"/>
          </a:p>
        </p:txBody>
      </p:sp>
      <p:sp>
        <p:nvSpPr>
          <p:cNvPr id="4" name="Subtitle 3"/>
          <p:cNvSpPr>
            <a:spLocks noGrp="1"/>
          </p:cNvSpPr>
          <p:nvPr>
            <p:ph type="subTitle" idx="1"/>
          </p:nvPr>
        </p:nvSpPr>
        <p:spPr/>
        <p:txBody>
          <a:bodyPr/>
          <a:lstStyle/>
          <a:p>
            <a:r>
              <a:rPr lang="en-US" dirty="0" smtClean="0"/>
              <a:t>Sensor Features, Sensor Components</a:t>
            </a:r>
            <a:endParaRPr lang="en-US" dirty="0"/>
          </a:p>
        </p:txBody>
      </p:sp>
    </p:spTree>
    <p:extLst>
      <p:ext uri="{BB962C8B-B14F-4D97-AF65-F5344CB8AC3E}">
        <p14:creationId xmlns:p14="http://schemas.microsoft.com/office/powerpoint/2010/main" val="364571688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4.8|5.8|8.8"/>
</p:tagLst>
</file>

<file path=ppt/tags/tag2.xml><?xml version="1.0" encoding="utf-8"?>
<p:tagLst xmlns:a="http://schemas.openxmlformats.org/drawingml/2006/main" xmlns:r="http://schemas.openxmlformats.org/officeDocument/2006/relationships" xmlns:p="http://schemas.openxmlformats.org/presentationml/2006/main">
  <p:tag name="TIMING" val="|35.6|170.4|25.2"/>
</p:tagLst>
</file>

<file path=ppt/tags/tag3.xml><?xml version="1.0" encoding="utf-8"?>
<p:tagLst xmlns:a="http://schemas.openxmlformats.org/drawingml/2006/main" xmlns:r="http://schemas.openxmlformats.org/officeDocument/2006/relationships" xmlns:p="http://schemas.openxmlformats.org/presentationml/2006/main">
  <p:tag name="TIMING" val="|86.5|2.2"/>
</p:tagLst>
</file>

<file path=ppt/tags/tag4.xml><?xml version="1.0" encoding="utf-8"?>
<p:tagLst xmlns:a="http://schemas.openxmlformats.org/drawingml/2006/main" xmlns:r="http://schemas.openxmlformats.org/officeDocument/2006/relationships" xmlns:p="http://schemas.openxmlformats.org/presentationml/2006/main">
  <p:tag name="TIMING" val="|34.8|5.8|8.8"/>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C516108514AE45A95F8F869A9EB7C8" ma:contentTypeVersion="" ma:contentTypeDescription="Create a new document." ma:contentTypeScope="" ma:versionID="477115e1cbc3b91520f69c484c53b692">
  <xsd:schema xmlns:xsd="http://www.w3.org/2001/XMLSchema" xmlns:xs="http://www.w3.org/2001/XMLSchema" xmlns:p="http://schemas.microsoft.com/office/2006/metadata/properties" xmlns:ns2="42781322-6B24-480F-A8BB-DBCDC1EE13E8" targetNamespace="http://schemas.microsoft.com/office/2006/metadata/properties" ma:root="true" ma:fieldsID="157317270031f4169f349612c627b998" ns2:_="">
    <xsd:import namespace="42781322-6B24-480F-A8BB-DBCDC1EE13E8"/>
    <xsd:element name="properties">
      <xsd:complexType>
        <xsd:sequence>
          <xsd:element name="documentManagement">
            <xsd:complexType>
              <xsd:all>
                <xsd:element ref="ns2:Content_x0020_Type"/>
                <xsd:element ref="ns2:Module"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781322-6B24-480F-A8BB-DBCDC1EE13E8"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
          <xsd:enumeration value="Promo Package"/>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42781322-6B24-480F-A8BB-DBCDC1EE13E8">Final</Status>
    <Content_x0020_Type xmlns="42781322-6B24-480F-A8BB-DBCDC1EE13E8">Slide Presentation</Content_x0020_Type>
    <Module xmlns="42781322-6B24-480F-A8BB-DBCDC1EE13E8">1</Module>
  </documentManagement>
</p:properties>
</file>

<file path=customXml/itemProps1.xml><?xml version="1.0" encoding="utf-8"?>
<ds:datastoreItem xmlns:ds="http://schemas.openxmlformats.org/officeDocument/2006/customXml" ds:itemID="{D847AB3D-27D5-437C-88EE-79302395B1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781322-6B24-480F-A8BB-DBCDC1EE13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2781322-6B24-480F-A8BB-DBCDC1EE13E8"/>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24949</TotalTime>
  <Words>5571</Words>
  <Application>Microsoft Office PowerPoint</Application>
  <PresentationFormat>Widescreen</PresentationFormat>
  <Paragraphs>712</Paragraphs>
  <Slides>76</Slides>
  <Notes>49</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76</vt:i4>
      </vt:variant>
    </vt:vector>
  </HeadingPairs>
  <TitlesOfParts>
    <vt:vector size="86" baseType="lpstr">
      <vt:lpstr>Segoe</vt:lpstr>
      <vt:lpstr>Arial</vt:lpstr>
      <vt:lpstr>Calibri</vt:lpstr>
      <vt:lpstr>Consolas</vt:lpstr>
      <vt:lpstr>Palatino Linotype</vt:lpstr>
      <vt:lpstr>Segoe UI</vt:lpstr>
      <vt:lpstr>Segoe UI Light</vt:lpstr>
      <vt:lpstr>Wingdings</vt:lpstr>
      <vt:lpstr>1_Office Theme</vt:lpstr>
      <vt:lpstr>2_Office Theme</vt:lpstr>
      <vt:lpstr>Programming Kinect for Windows v2  </vt:lpstr>
      <vt:lpstr>Setting Expectations</vt:lpstr>
      <vt:lpstr>PowerPoint Presentation</vt:lpstr>
      <vt:lpstr>Module Overview</vt:lpstr>
      <vt:lpstr>PowerPoint Presentation</vt:lpstr>
      <vt:lpstr>Welcome to Kinect</vt:lpstr>
      <vt:lpstr>What’s New in K4W v2</vt:lpstr>
      <vt:lpstr>Usage Scenarios</vt:lpstr>
      <vt:lpstr>PowerPoint Presentation</vt:lpstr>
      <vt:lpstr>Kinect for Windows v2 Sensor Features</vt:lpstr>
      <vt:lpstr>Sensor Components</vt:lpstr>
      <vt:lpstr>SDK Download &amp; Installation (http://aka.ms/k4wv2previewsdk) Connecting the Sensor SDK Browser (Samples &amp; Tools) Installing &amp; Running a Sample</vt:lpstr>
      <vt:lpstr>PowerPoint Presentation</vt:lpstr>
      <vt:lpstr>Kinect Data Sources</vt:lpstr>
      <vt:lpstr>Kinect Evolution</vt:lpstr>
      <vt:lpstr>Two Physical “Image” Sensors</vt:lpstr>
      <vt:lpstr>Body</vt:lpstr>
      <vt:lpstr>Audio</vt:lpstr>
      <vt:lpstr>PowerPoint Presentation</vt:lpstr>
      <vt:lpstr>High-level architecture</vt:lpstr>
      <vt:lpstr>Recommended Hardware</vt:lpstr>
      <vt:lpstr>Design Principles</vt:lpstr>
      <vt:lpstr>Creating a new store app using Kinect</vt:lpstr>
      <vt:lpstr>PowerPoint Presentation</vt:lpstr>
      <vt:lpstr>The KinectSensor class</vt:lpstr>
      <vt:lpstr>Sources</vt:lpstr>
      <vt:lpstr>Readers</vt:lpstr>
      <vt:lpstr>Readers</vt:lpstr>
      <vt:lpstr>Frame references</vt:lpstr>
      <vt:lpstr>Frame references</vt:lpstr>
      <vt:lpstr>Frames</vt:lpstr>
      <vt:lpstr>Display an infrared frame in a Windows Store App</vt:lpstr>
      <vt:lpstr>PowerPoint Presentation</vt:lpstr>
      <vt:lpstr>Two Physical “Image” Sensors</vt:lpstr>
      <vt:lpstr>ColorFrameSource</vt:lpstr>
      <vt:lpstr>InfraredFrameSource</vt:lpstr>
      <vt:lpstr>DepthFrameSource</vt:lpstr>
      <vt:lpstr>BodyIndexFrameSource</vt:lpstr>
      <vt:lpstr>BodyFrameSource</vt:lpstr>
      <vt:lpstr>AudioFrameSource</vt:lpstr>
      <vt:lpstr>PowerPoint Presentation</vt:lpstr>
      <vt:lpstr>Coordinate mapping</vt:lpstr>
      <vt:lpstr>MultiSourceFrameReader</vt:lpstr>
      <vt:lpstr>PowerPoint Presentation</vt:lpstr>
      <vt:lpstr>Hand pointer gestures</vt:lpstr>
      <vt:lpstr>Demo Building ControlsBasics-XAML from Scratch</vt:lpstr>
      <vt:lpstr>Adding Hand Cursor Support</vt:lpstr>
      <vt:lpstr>“Engagement” for hand cursor </vt:lpstr>
      <vt:lpstr>PHIZ – Physical Interaction Zone</vt:lpstr>
      <vt:lpstr>Press</vt:lpstr>
      <vt:lpstr>Cursors</vt:lpstr>
      <vt:lpstr>Interacting with Controls (in Preview release)</vt:lpstr>
      <vt:lpstr>Interacting with Content</vt:lpstr>
      <vt:lpstr>PowerPoint Presentation</vt:lpstr>
      <vt:lpstr>Speech</vt:lpstr>
      <vt:lpstr>Development and Runtime Requirements</vt:lpstr>
      <vt:lpstr>PowerPoint Presentation</vt:lpstr>
      <vt:lpstr>Fusion Explorer Viewing 3D Models</vt:lpstr>
      <vt:lpstr>Fusion</vt:lpstr>
      <vt:lpstr>Fusion</vt:lpstr>
      <vt:lpstr>Fusion</vt:lpstr>
      <vt:lpstr>PowerPoint Presentation</vt:lpstr>
      <vt:lpstr>Face</vt:lpstr>
      <vt:lpstr>Face Samples</vt:lpstr>
      <vt:lpstr>PowerPoint Presentation</vt:lpstr>
      <vt:lpstr>HD Face</vt:lpstr>
      <vt:lpstr>PowerPoint Presentation</vt:lpstr>
      <vt:lpstr>Kinect Studio 2.0 Connecting | Monitoring | Configuring Views</vt:lpstr>
      <vt:lpstr>Recordable Data Sources</vt:lpstr>
      <vt:lpstr>Kinect Studio 2.0 Recording | Playback </vt:lpstr>
      <vt:lpstr>Kinect Studio – Major Improvements</vt:lpstr>
      <vt:lpstr>PowerPoint Presentation</vt:lpstr>
      <vt:lpstr>Gesture Builder</vt:lpstr>
      <vt:lpstr>Visual Gesture Builder</vt:lpstr>
      <vt:lpstr>Gesture Recognition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Lower;Rob Relyea</dc:creator>
  <cp:lastModifiedBy>Wang Yue (Xin Feng Yi (BJ) Ke Ji Ltd)</cp:lastModifiedBy>
  <cp:revision>183</cp:revision>
  <dcterms:created xsi:type="dcterms:W3CDTF">2013-02-15T23:12:42Z</dcterms:created>
  <dcterms:modified xsi:type="dcterms:W3CDTF">2014-12-07T16:26:58Z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0x010100DBC516108514AE45A95F8F869A9EB7C8</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ies>
</file>